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87" r:id="rId2"/>
    <p:sldId id="290" r:id="rId3"/>
    <p:sldId id="323" r:id="rId4"/>
    <p:sldId id="325" r:id="rId5"/>
    <p:sldId id="329" r:id="rId6"/>
    <p:sldId id="326" r:id="rId7"/>
    <p:sldId id="327" r:id="rId8"/>
    <p:sldId id="328" r:id="rId9"/>
    <p:sldId id="330" r:id="rId10"/>
    <p:sldId id="293" r:id="rId11"/>
    <p:sldId id="332" r:id="rId12"/>
    <p:sldId id="333" r:id="rId13"/>
    <p:sldId id="298" r:id="rId14"/>
    <p:sldId id="334" r:id="rId15"/>
    <p:sldId id="306" r:id="rId16"/>
    <p:sldId id="336" r:id="rId17"/>
    <p:sldId id="337" r:id="rId18"/>
    <p:sldId id="338" r:id="rId19"/>
    <p:sldId id="339" r:id="rId20"/>
    <p:sldId id="340" r:id="rId21"/>
    <p:sldId id="342" r:id="rId22"/>
    <p:sldId id="343" r:id="rId23"/>
    <p:sldId id="311"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9" autoAdjust="0"/>
  </p:normalViewPr>
  <p:slideViewPr>
    <p:cSldViewPr>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DEB2C-7F59-44F3-9EA2-A69C9BE39E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2390B18-44EF-4AD2-9AEB-3B9C5E387BB7}">
      <dgm:prSet phldrT="[Texte]" custT="1"/>
      <dgm:spPr>
        <a:solidFill>
          <a:schemeClr val="bg1">
            <a:lumMod val="85000"/>
          </a:schemeClr>
        </a:solidFill>
        <a:ln>
          <a:solidFill>
            <a:schemeClr val="accent3">
              <a:lumMod val="50000"/>
            </a:schemeClr>
          </a:solidFill>
        </a:ln>
        <a:effectLst>
          <a:outerShdw blurRad="76200" dist="12700" dir="8100000" sy="-23000" kx="800400" algn="br" rotWithShape="0">
            <a:prstClr val="black">
              <a:alpha val="20000"/>
            </a:prstClr>
          </a:outerShdw>
        </a:effectLst>
      </dgm:spPr>
      <dgm:t>
        <a:bodyPr/>
        <a:lstStyle/>
        <a:p>
          <a:r>
            <a:rPr lang="en-US" sz="1600" b="1" dirty="0" smtClean="0">
              <a:solidFill>
                <a:schemeClr val="tx1"/>
              </a:solidFill>
              <a:latin typeface="Arial Rounded MT Bold" pitchFamily="34" charset="0"/>
            </a:rPr>
            <a:t>Sentiment de ne plus </a:t>
          </a:r>
          <a:r>
            <a:rPr lang="en-US" sz="1600" b="1" dirty="0" err="1" smtClean="0">
              <a:solidFill>
                <a:schemeClr val="tx1"/>
              </a:solidFill>
              <a:latin typeface="Arial Rounded MT Bold" pitchFamily="34" charset="0"/>
            </a:rPr>
            <a:t>être</a:t>
          </a:r>
          <a:r>
            <a:rPr lang="en-US" sz="1600" b="1" dirty="0" smtClean="0">
              <a:solidFill>
                <a:schemeClr val="tx1"/>
              </a:solidFill>
              <a:latin typeface="Arial Rounded MT Bold" pitchFamily="34" charset="0"/>
            </a:rPr>
            <a:t> à la hauteur</a:t>
          </a:r>
          <a:endParaRPr lang="en-US" sz="1600" b="1" dirty="0">
            <a:solidFill>
              <a:schemeClr val="tx1"/>
            </a:solidFill>
            <a:latin typeface="Arial Rounded MT Bold" pitchFamily="34" charset="0"/>
          </a:endParaRPr>
        </a:p>
      </dgm:t>
    </dgm:pt>
    <dgm:pt modelId="{77070E52-BE7C-406E-9110-39E418672529}" type="parTrans" cxnId="{5B12BDE1-DAA8-406D-B5FE-54E6A4ADCE11}">
      <dgm:prSet/>
      <dgm:spPr/>
      <dgm:t>
        <a:bodyPr/>
        <a:lstStyle/>
        <a:p>
          <a:endParaRPr lang="en-US"/>
        </a:p>
      </dgm:t>
    </dgm:pt>
    <dgm:pt modelId="{962EB38D-274C-4625-B69D-6AB2D016B5B9}" type="sibTrans" cxnId="{5B12BDE1-DAA8-406D-B5FE-54E6A4ADCE11}">
      <dgm:prSet/>
      <dgm:spPr>
        <a:solidFill>
          <a:schemeClr val="accent3">
            <a:lumMod val="50000"/>
          </a:schemeClr>
        </a:solidFill>
      </dgm:spPr>
      <dgm:t>
        <a:bodyPr/>
        <a:lstStyle/>
        <a:p>
          <a:endParaRPr lang="en-US"/>
        </a:p>
      </dgm:t>
    </dgm:pt>
    <dgm:pt modelId="{D16B5015-3058-4958-A4B3-6A9CDE2CE364}">
      <dgm:prSet phldrT="[Texte]" custT="1"/>
      <dgm:spPr>
        <a:solidFill>
          <a:schemeClr val="bg1">
            <a:lumMod val="85000"/>
          </a:schemeClr>
        </a:solidFill>
        <a:ln>
          <a:solidFill>
            <a:schemeClr val="accent3">
              <a:lumMod val="50000"/>
            </a:schemeClr>
          </a:solidFill>
        </a:ln>
        <a:effectLst>
          <a:outerShdw blurRad="76200" dist="12700" dir="8100000" sy="-23000" kx="800400" algn="br" rotWithShape="0">
            <a:prstClr val="black">
              <a:alpha val="20000"/>
            </a:prstClr>
          </a:outerShdw>
        </a:effectLst>
      </dgm:spPr>
      <dgm:t>
        <a:bodyPr/>
        <a:lstStyle/>
        <a:p>
          <a:r>
            <a:rPr lang="en-US" sz="1800" b="1" dirty="0" smtClean="0">
              <a:solidFill>
                <a:schemeClr val="tx1"/>
              </a:solidFill>
              <a:latin typeface="Arial Rounded MT Bold" pitchFamily="34" charset="0"/>
            </a:rPr>
            <a:t>Je redouble </a:t>
          </a:r>
          <a:r>
            <a:rPr lang="en-US" sz="1800" b="1" dirty="0" err="1" smtClean="0">
              <a:solidFill>
                <a:schemeClr val="tx1"/>
              </a:solidFill>
              <a:latin typeface="Arial Rounded MT Bold" pitchFamily="34" charset="0"/>
            </a:rPr>
            <a:t>d’efforts</a:t>
          </a:r>
          <a:endParaRPr lang="en-US" sz="1800" b="1" dirty="0">
            <a:solidFill>
              <a:schemeClr val="tx1"/>
            </a:solidFill>
            <a:latin typeface="Arial Rounded MT Bold" pitchFamily="34" charset="0"/>
          </a:endParaRPr>
        </a:p>
      </dgm:t>
    </dgm:pt>
    <dgm:pt modelId="{C0CB4C55-8C24-4764-B806-762760720FDF}" type="parTrans" cxnId="{B7E11D99-2D66-4A28-9041-309CFC5E1B68}">
      <dgm:prSet/>
      <dgm:spPr/>
      <dgm:t>
        <a:bodyPr/>
        <a:lstStyle/>
        <a:p>
          <a:endParaRPr lang="en-US"/>
        </a:p>
      </dgm:t>
    </dgm:pt>
    <dgm:pt modelId="{0E396DE7-8097-4B7F-9550-753F1CF6162E}" type="sibTrans" cxnId="{B7E11D99-2D66-4A28-9041-309CFC5E1B68}">
      <dgm:prSet/>
      <dgm:spPr>
        <a:solidFill>
          <a:schemeClr val="accent3">
            <a:lumMod val="50000"/>
          </a:schemeClr>
        </a:solidFill>
      </dgm:spPr>
      <dgm:t>
        <a:bodyPr/>
        <a:lstStyle/>
        <a:p>
          <a:endParaRPr lang="en-US"/>
        </a:p>
      </dgm:t>
    </dgm:pt>
    <dgm:pt modelId="{244C8DAC-7DD1-4794-AC5C-BA764AC2F34F}">
      <dgm:prSet phldrT="[Texte]"/>
      <dgm:spPr>
        <a:solidFill>
          <a:schemeClr val="bg1">
            <a:lumMod val="85000"/>
          </a:schemeClr>
        </a:solidFill>
        <a:ln>
          <a:solidFill>
            <a:schemeClr val="accent3">
              <a:lumMod val="50000"/>
            </a:schemeClr>
          </a:solidFill>
        </a:ln>
        <a:effectLst>
          <a:outerShdw blurRad="76200" dist="12700" dir="8100000" sy="-23000" kx="800400" algn="br" rotWithShape="0">
            <a:prstClr val="black">
              <a:alpha val="20000"/>
            </a:prstClr>
          </a:outerShdw>
        </a:effectLst>
      </dgm:spPr>
      <dgm:t>
        <a:bodyPr/>
        <a:lstStyle/>
        <a:p>
          <a:r>
            <a:rPr lang="fr-CA" b="1" dirty="0" smtClean="0">
              <a:solidFill>
                <a:schemeClr val="tx1"/>
              </a:solidFill>
              <a:latin typeface="Arial Rounded MT Bold" pitchFamily="34" charset="0"/>
            </a:rPr>
            <a:t>Adaptation réussie </a:t>
          </a:r>
          <a:endParaRPr lang="en-US" b="1" dirty="0">
            <a:solidFill>
              <a:schemeClr val="tx1"/>
            </a:solidFill>
            <a:latin typeface="Arial Rounded MT Bold" pitchFamily="34" charset="0"/>
          </a:endParaRPr>
        </a:p>
      </dgm:t>
    </dgm:pt>
    <dgm:pt modelId="{9268640C-0A31-4C0E-8D38-5C71497F5322}" type="parTrans" cxnId="{6A0F1638-0F53-4F12-8524-D6F2D6C3BB4C}">
      <dgm:prSet/>
      <dgm:spPr/>
      <dgm:t>
        <a:bodyPr/>
        <a:lstStyle/>
        <a:p>
          <a:endParaRPr lang="en-US"/>
        </a:p>
      </dgm:t>
    </dgm:pt>
    <dgm:pt modelId="{AC88EF59-67BB-40F5-B782-28E578514709}" type="sibTrans" cxnId="{6A0F1638-0F53-4F12-8524-D6F2D6C3BB4C}">
      <dgm:prSet/>
      <dgm:spPr>
        <a:solidFill>
          <a:schemeClr val="accent3">
            <a:lumMod val="50000"/>
          </a:schemeClr>
        </a:solidFill>
      </dgm:spPr>
      <dgm:t>
        <a:bodyPr/>
        <a:lstStyle/>
        <a:p>
          <a:endParaRPr lang="en-US"/>
        </a:p>
      </dgm:t>
    </dgm:pt>
    <dgm:pt modelId="{B5D36A05-E973-4F46-B7F3-63193E4F4ECF}">
      <dgm:prSet phldrT="[Texte]"/>
      <dgm:spPr>
        <a:solidFill>
          <a:schemeClr val="bg1">
            <a:lumMod val="85000"/>
          </a:schemeClr>
        </a:solidFill>
        <a:ln>
          <a:solidFill>
            <a:schemeClr val="accent3">
              <a:lumMod val="50000"/>
            </a:schemeClr>
          </a:solidFill>
        </a:ln>
        <a:effectLst>
          <a:outerShdw blurRad="76200" dist="12700" dir="8100000" sy="-23000" kx="800400" algn="br" rotWithShape="0">
            <a:prstClr val="black">
              <a:alpha val="20000"/>
            </a:prstClr>
          </a:outerShdw>
        </a:effectLst>
      </dgm:spPr>
      <dgm:t>
        <a:bodyPr/>
        <a:lstStyle/>
        <a:p>
          <a:r>
            <a:rPr lang="en-US" b="1" dirty="0" smtClean="0">
              <a:solidFill>
                <a:schemeClr val="tx1"/>
              </a:solidFill>
              <a:latin typeface="Arial Rounded MT Bold" pitchFamily="34" charset="0"/>
            </a:rPr>
            <a:t>Je </a:t>
          </a:r>
          <a:r>
            <a:rPr lang="en-US" b="1" dirty="0" err="1" smtClean="0">
              <a:solidFill>
                <a:schemeClr val="tx1"/>
              </a:solidFill>
              <a:latin typeface="Arial Rounded MT Bold" pitchFamily="34" charset="0"/>
            </a:rPr>
            <a:t>m’épuise</a:t>
          </a:r>
          <a:endParaRPr lang="en-US" b="1" dirty="0">
            <a:solidFill>
              <a:schemeClr val="tx1"/>
            </a:solidFill>
            <a:latin typeface="Arial Rounded MT Bold" pitchFamily="34" charset="0"/>
          </a:endParaRPr>
        </a:p>
      </dgm:t>
    </dgm:pt>
    <dgm:pt modelId="{B5B153EF-3F04-408D-A582-074679BDBEDF}" type="parTrans" cxnId="{67929731-53C9-4ED6-9B26-B2BA24F843F3}">
      <dgm:prSet/>
      <dgm:spPr/>
      <dgm:t>
        <a:bodyPr/>
        <a:lstStyle/>
        <a:p>
          <a:endParaRPr lang="en-US"/>
        </a:p>
      </dgm:t>
    </dgm:pt>
    <dgm:pt modelId="{987C0E33-45E3-42E3-8BCB-4A11801C2DAD}" type="sibTrans" cxnId="{67929731-53C9-4ED6-9B26-B2BA24F843F3}">
      <dgm:prSet/>
      <dgm:spPr>
        <a:solidFill>
          <a:schemeClr val="accent3">
            <a:lumMod val="50000"/>
          </a:schemeClr>
        </a:solidFill>
      </dgm:spPr>
      <dgm:t>
        <a:bodyPr/>
        <a:lstStyle/>
        <a:p>
          <a:endParaRPr lang="en-US"/>
        </a:p>
      </dgm:t>
    </dgm:pt>
    <dgm:pt modelId="{81EE96BC-F89E-45D4-B785-67704C634910}">
      <dgm:prSet phldrT="[Texte]"/>
      <dgm:spPr>
        <a:solidFill>
          <a:schemeClr val="bg1">
            <a:lumMod val="85000"/>
          </a:schemeClr>
        </a:solidFill>
        <a:ln>
          <a:solidFill>
            <a:schemeClr val="accent3">
              <a:lumMod val="50000"/>
            </a:schemeClr>
          </a:solidFill>
        </a:ln>
        <a:effectLst>
          <a:outerShdw blurRad="76200" dist="12700" dir="8100000" sy="-23000" kx="800400" algn="br" rotWithShape="0">
            <a:prstClr val="black">
              <a:alpha val="20000"/>
            </a:prstClr>
          </a:outerShdw>
        </a:effectLst>
      </dgm:spPr>
      <dgm:t>
        <a:bodyPr/>
        <a:lstStyle/>
        <a:p>
          <a:r>
            <a:rPr lang="en-US" b="1" dirty="0" smtClean="0">
              <a:solidFill>
                <a:schemeClr val="tx1"/>
              </a:solidFill>
              <a:latin typeface="Arial Rounded MT Bold" pitchFamily="34" charset="0"/>
            </a:rPr>
            <a:t>Efforts </a:t>
          </a:r>
          <a:r>
            <a:rPr lang="en-US" b="1" dirty="0" err="1" smtClean="0">
              <a:solidFill>
                <a:schemeClr val="tx1"/>
              </a:solidFill>
              <a:latin typeface="Arial Rounded MT Bold" pitchFamily="34" charset="0"/>
            </a:rPr>
            <a:t>moins</a:t>
          </a:r>
          <a:r>
            <a:rPr lang="en-US" b="1" dirty="0" smtClean="0">
              <a:solidFill>
                <a:schemeClr val="tx1"/>
              </a:solidFill>
              <a:latin typeface="Arial Rounded MT Bold" pitchFamily="34" charset="0"/>
            </a:rPr>
            <a:t> </a:t>
          </a:r>
          <a:r>
            <a:rPr lang="en-US" b="1" dirty="0" err="1" smtClean="0">
              <a:solidFill>
                <a:schemeClr val="tx1"/>
              </a:solidFill>
              <a:latin typeface="Arial Rounded MT Bold" pitchFamily="34" charset="0"/>
            </a:rPr>
            <a:t>efficaces</a:t>
          </a:r>
          <a:endParaRPr lang="en-US" b="1" dirty="0">
            <a:solidFill>
              <a:schemeClr val="tx1"/>
            </a:solidFill>
            <a:latin typeface="Arial Rounded MT Bold" pitchFamily="34" charset="0"/>
          </a:endParaRPr>
        </a:p>
      </dgm:t>
    </dgm:pt>
    <dgm:pt modelId="{B0B2C136-D197-44F6-999D-4A32EE27F652}" type="parTrans" cxnId="{1B5273A9-750F-4661-B80D-5F4725961BD4}">
      <dgm:prSet/>
      <dgm:spPr/>
      <dgm:t>
        <a:bodyPr/>
        <a:lstStyle/>
        <a:p>
          <a:endParaRPr lang="en-US"/>
        </a:p>
      </dgm:t>
    </dgm:pt>
    <dgm:pt modelId="{CBCBBF8E-68B8-4DD7-8994-829DD9A3B87C}" type="sibTrans" cxnId="{1B5273A9-750F-4661-B80D-5F4725961BD4}">
      <dgm:prSet/>
      <dgm:spPr>
        <a:solidFill>
          <a:schemeClr val="accent3">
            <a:lumMod val="50000"/>
          </a:schemeClr>
        </a:solidFill>
      </dgm:spPr>
      <dgm:t>
        <a:bodyPr/>
        <a:lstStyle/>
        <a:p>
          <a:endParaRPr lang="en-US"/>
        </a:p>
      </dgm:t>
    </dgm:pt>
    <dgm:pt modelId="{BC2523CB-0CCD-4318-B6C9-6F9255AA7DC7}" type="pres">
      <dgm:prSet presAssocID="{252DEB2C-7F59-44F3-9EA2-A69C9BE39E1A}" presName="cycle" presStyleCnt="0">
        <dgm:presLayoutVars>
          <dgm:dir/>
          <dgm:resizeHandles val="exact"/>
        </dgm:presLayoutVars>
      </dgm:prSet>
      <dgm:spPr/>
      <dgm:t>
        <a:bodyPr/>
        <a:lstStyle/>
        <a:p>
          <a:endParaRPr lang="en-US"/>
        </a:p>
      </dgm:t>
    </dgm:pt>
    <dgm:pt modelId="{0D1B8FE9-1EB6-47F1-8A7B-5E7771320107}" type="pres">
      <dgm:prSet presAssocID="{32390B18-44EF-4AD2-9AEB-3B9C5E387BB7}" presName="node" presStyleLbl="node1" presStyleIdx="0" presStyleCnt="5" custScaleX="123983">
        <dgm:presLayoutVars>
          <dgm:bulletEnabled val="1"/>
        </dgm:presLayoutVars>
      </dgm:prSet>
      <dgm:spPr/>
      <dgm:t>
        <a:bodyPr/>
        <a:lstStyle/>
        <a:p>
          <a:endParaRPr lang="en-US"/>
        </a:p>
      </dgm:t>
    </dgm:pt>
    <dgm:pt modelId="{2787AB4A-4E85-40C4-AF7B-DEEEFD9855E4}" type="pres">
      <dgm:prSet presAssocID="{962EB38D-274C-4625-B69D-6AB2D016B5B9}" presName="sibTrans" presStyleLbl="sibTrans2D1" presStyleIdx="0" presStyleCnt="5"/>
      <dgm:spPr/>
      <dgm:t>
        <a:bodyPr/>
        <a:lstStyle/>
        <a:p>
          <a:endParaRPr lang="en-US"/>
        </a:p>
      </dgm:t>
    </dgm:pt>
    <dgm:pt modelId="{149AA461-8727-42E6-9DAD-91575FA6BD6F}" type="pres">
      <dgm:prSet presAssocID="{962EB38D-274C-4625-B69D-6AB2D016B5B9}" presName="connectorText" presStyleLbl="sibTrans2D1" presStyleIdx="0" presStyleCnt="5"/>
      <dgm:spPr/>
      <dgm:t>
        <a:bodyPr/>
        <a:lstStyle/>
        <a:p>
          <a:endParaRPr lang="en-US"/>
        </a:p>
      </dgm:t>
    </dgm:pt>
    <dgm:pt modelId="{71A83EFB-8375-46EF-AABD-D4FF94309787}" type="pres">
      <dgm:prSet presAssocID="{D16B5015-3058-4958-A4B3-6A9CDE2CE364}" presName="node" presStyleLbl="node1" presStyleIdx="1" presStyleCnt="5" custScaleX="159850" custScaleY="119132" custRadScaleRad="100822" custRadScaleInc="-2074">
        <dgm:presLayoutVars>
          <dgm:bulletEnabled val="1"/>
        </dgm:presLayoutVars>
      </dgm:prSet>
      <dgm:spPr/>
      <dgm:t>
        <a:bodyPr/>
        <a:lstStyle/>
        <a:p>
          <a:endParaRPr lang="en-US"/>
        </a:p>
      </dgm:t>
    </dgm:pt>
    <dgm:pt modelId="{0DCF0DA6-D2BD-4AD9-A942-DC427108C45F}" type="pres">
      <dgm:prSet presAssocID="{0E396DE7-8097-4B7F-9550-753F1CF6162E}" presName="sibTrans" presStyleLbl="sibTrans2D1" presStyleIdx="1" presStyleCnt="5"/>
      <dgm:spPr/>
      <dgm:t>
        <a:bodyPr/>
        <a:lstStyle/>
        <a:p>
          <a:endParaRPr lang="en-US"/>
        </a:p>
      </dgm:t>
    </dgm:pt>
    <dgm:pt modelId="{CA60B261-E848-40BA-925B-68FD69E561B8}" type="pres">
      <dgm:prSet presAssocID="{0E396DE7-8097-4B7F-9550-753F1CF6162E}" presName="connectorText" presStyleLbl="sibTrans2D1" presStyleIdx="1" presStyleCnt="5"/>
      <dgm:spPr/>
      <dgm:t>
        <a:bodyPr/>
        <a:lstStyle/>
        <a:p>
          <a:endParaRPr lang="en-US"/>
        </a:p>
      </dgm:t>
    </dgm:pt>
    <dgm:pt modelId="{49C6FBAC-8F51-4EFE-B861-80014414DB8F}" type="pres">
      <dgm:prSet presAssocID="{244C8DAC-7DD1-4794-AC5C-BA764AC2F34F}" presName="node" presStyleLbl="node1" presStyleIdx="2" presStyleCnt="5" custScaleX="129386" custRadScaleRad="98943" custRadScaleInc="-13589">
        <dgm:presLayoutVars>
          <dgm:bulletEnabled val="1"/>
        </dgm:presLayoutVars>
      </dgm:prSet>
      <dgm:spPr/>
      <dgm:t>
        <a:bodyPr/>
        <a:lstStyle/>
        <a:p>
          <a:endParaRPr lang="en-US"/>
        </a:p>
      </dgm:t>
    </dgm:pt>
    <dgm:pt modelId="{AB29E13F-4534-4A33-BB99-E9E4221E6700}" type="pres">
      <dgm:prSet presAssocID="{AC88EF59-67BB-40F5-B782-28E578514709}" presName="sibTrans" presStyleLbl="sibTrans2D1" presStyleIdx="2" presStyleCnt="5"/>
      <dgm:spPr/>
      <dgm:t>
        <a:bodyPr/>
        <a:lstStyle/>
        <a:p>
          <a:endParaRPr lang="en-US"/>
        </a:p>
      </dgm:t>
    </dgm:pt>
    <dgm:pt modelId="{943DD424-6A24-439A-92EC-E9440E27DEC7}" type="pres">
      <dgm:prSet presAssocID="{AC88EF59-67BB-40F5-B782-28E578514709}" presName="connectorText" presStyleLbl="sibTrans2D1" presStyleIdx="2" presStyleCnt="5"/>
      <dgm:spPr/>
      <dgm:t>
        <a:bodyPr/>
        <a:lstStyle/>
        <a:p>
          <a:endParaRPr lang="en-US"/>
        </a:p>
      </dgm:t>
    </dgm:pt>
    <dgm:pt modelId="{F3DDD99A-6F37-40BE-A77A-BE95D03E2000}" type="pres">
      <dgm:prSet presAssocID="{B5D36A05-E973-4F46-B7F3-63193E4F4ECF}" presName="node" presStyleLbl="node1" presStyleIdx="3" presStyleCnt="5" custScaleX="142485" custRadScaleRad="104260" custRadScaleInc="3345">
        <dgm:presLayoutVars>
          <dgm:bulletEnabled val="1"/>
        </dgm:presLayoutVars>
      </dgm:prSet>
      <dgm:spPr/>
      <dgm:t>
        <a:bodyPr/>
        <a:lstStyle/>
        <a:p>
          <a:endParaRPr lang="en-US"/>
        </a:p>
      </dgm:t>
    </dgm:pt>
    <dgm:pt modelId="{8DAC42C5-3911-47B8-AE3F-42D77C964BEF}" type="pres">
      <dgm:prSet presAssocID="{987C0E33-45E3-42E3-8BCB-4A11801C2DAD}" presName="sibTrans" presStyleLbl="sibTrans2D1" presStyleIdx="3" presStyleCnt="5"/>
      <dgm:spPr/>
      <dgm:t>
        <a:bodyPr/>
        <a:lstStyle/>
        <a:p>
          <a:endParaRPr lang="en-US"/>
        </a:p>
      </dgm:t>
    </dgm:pt>
    <dgm:pt modelId="{CDAF90B6-6FAF-4B7E-9C49-4588F2CEABAD}" type="pres">
      <dgm:prSet presAssocID="{987C0E33-45E3-42E3-8BCB-4A11801C2DAD}" presName="connectorText" presStyleLbl="sibTrans2D1" presStyleIdx="3" presStyleCnt="5"/>
      <dgm:spPr/>
      <dgm:t>
        <a:bodyPr/>
        <a:lstStyle/>
        <a:p>
          <a:endParaRPr lang="en-US"/>
        </a:p>
      </dgm:t>
    </dgm:pt>
    <dgm:pt modelId="{81246320-B633-4C6A-8F81-67BF5F07B1E3}" type="pres">
      <dgm:prSet presAssocID="{81EE96BC-F89E-45D4-B785-67704C634910}" presName="node" presStyleLbl="node1" presStyleIdx="4" presStyleCnt="5" custScaleX="153507">
        <dgm:presLayoutVars>
          <dgm:bulletEnabled val="1"/>
        </dgm:presLayoutVars>
      </dgm:prSet>
      <dgm:spPr/>
      <dgm:t>
        <a:bodyPr/>
        <a:lstStyle/>
        <a:p>
          <a:endParaRPr lang="en-US"/>
        </a:p>
      </dgm:t>
    </dgm:pt>
    <dgm:pt modelId="{95D3620C-2373-4005-BBDA-94057473DB8E}" type="pres">
      <dgm:prSet presAssocID="{CBCBBF8E-68B8-4DD7-8994-829DD9A3B87C}" presName="sibTrans" presStyleLbl="sibTrans2D1" presStyleIdx="4" presStyleCnt="5"/>
      <dgm:spPr/>
      <dgm:t>
        <a:bodyPr/>
        <a:lstStyle/>
        <a:p>
          <a:endParaRPr lang="en-US"/>
        </a:p>
      </dgm:t>
    </dgm:pt>
    <dgm:pt modelId="{C637B0D7-13EA-4C11-ADC6-431DD476764D}" type="pres">
      <dgm:prSet presAssocID="{CBCBBF8E-68B8-4DD7-8994-829DD9A3B87C}" presName="connectorText" presStyleLbl="sibTrans2D1" presStyleIdx="4" presStyleCnt="5"/>
      <dgm:spPr/>
      <dgm:t>
        <a:bodyPr/>
        <a:lstStyle/>
        <a:p>
          <a:endParaRPr lang="en-US"/>
        </a:p>
      </dgm:t>
    </dgm:pt>
  </dgm:ptLst>
  <dgm:cxnLst>
    <dgm:cxn modelId="{81856693-FC2C-41BC-848D-FFDBC392C86A}" type="presOf" srcId="{32390B18-44EF-4AD2-9AEB-3B9C5E387BB7}" destId="{0D1B8FE9-1EB6-47F1-8A7B-5E7771320107}" srcOrd="0" destOrd="0" presId="urn:microsoft.com/office/officeart/2005/8/layout/cycle2"/>
    <dgm:cxn modelId="{B7E11D99-2D66-4A28-9041-309CFC5E1B68}" srcId="{252DEB2C-7F59-44F3-9EA2-A69C9BE39E1A}" destId="{D16B5015-3058-4958-A4B3-6A9CDE2CE364}" srcOrd="1" destOrd="0" parTransId="{C0CB4C55-8C24-4764-B806-762760720FDF}" sibTransId="{0E396DE7-8097-4B7F-9550-753F1CF6162E}"/>
    <dgm:cxn modelId="{1ADDD2E0-FF95-4BB5-BDF9-4C58830E2623}" type="presOf" srcId="{AC88EF59-67BB-40F5-B782-28E578514709}" destId="{943DD424-6A24-439A-92EC-E9440E27DEC7}" srcOrd="1" destOrd="0" presId="urn:microsoft.com/office/officeart/2005/8/layout/cycle2"/>
    <dgm:cxn modelId="{1B5273A9-750F-4661-B80D-5F4725961BD4}" srcId="{252DEB2C-7F59-44F3-9EA2-A69C9BE39E1A}" destId="{81EE96BC-F89E-45D4-B785-67704C634910}" srcOrd="4" destOrd="0" parTransId="{B0B2C136-D197-44F6-999D-4A32EE27F652}" sibTransId="{CBCBBF8E-68B8-4DD7-8994-829DD9A3B87C}"/>
    <dgm:cxn modelId="{5B12BDE1-DAA8-406D-B5FE-54E6A4ADCE11}" srcId="{252DEB2C-7F59-44F3-9EA2-A69C9BE39E1A}" destId="{32390B18-44EF-4AD2-9AEB-3B9C5E387BB7}" srcOrd="0" destOrd="0" parTransId="{77070E52-BE7C-406E-9110-39E418672529}" sibTransId="{962EB38D-274C-4625-B69D-6AB2D016B5B9}"/>
    <dgm:cxn modelId="{A850E378-9269-4497-A2E9-57E96AB8B96C}" type="presOf" srcId="{244C8DAC-7DD1-4794-AC5C-BA764AC2F34F}" destId="{49C6FBAC-8F51-4EFE-B861-80014414DB8F}" srcOrd="0" destOrd="0" presId="urn:microsoft.com/office/officeart/2005/8/layout/cycle2"/>
    <dgm:cxn modelId="{A734C0F2-8B7E-472D-9813-63C3A9C2BBC9}" type="presOf" srcId="{962EB38D-274C-4625-B69D-6AB2D016B5B9}" destId="{149AA461-8727-42E6-9DAD-91575FA6BD6F}" srcOrd="1" destOrd="0" presId="urn:microsoft.com/office/officeart/2005/8/layout/cycle2"/>
    <dgm:cxn modelId="{67929731-53C9-4ED6-9B26-B2BA24F843F3}" srcId="{252DEB2C-7F59-44F3-9EA2-A69C9BE39E1A}" destId="{B5D36A05-E973-4F46-B7F3-63193E4F4ECF}" srcOrd="3" destOrd="0" parTransId="{B5B153EF-3F04-408D-A582-074679BDBEDF}" sibTransId="{987C0E33-45E3-42E3-8BCB-4A11801C2DAD}"/>
    <dgm:cxn modelId="{93C90BF7-9433-46C7-80EF-EEDEA82693B5}" type="presOf" srcId="{81EE96BC-F89E-45D4-B785-67704C634910}" destId="{81246320-B633-4C6A-8F81-67BF5F07B1E3}" srcOrd="0" destOrd="0" presId="urn:microsoft.com/office/officeart/2005/8/layout/cycle2"/>
    <dgm:cxn modelId="{F39D476E-6999-4FD1-9E96-ACFE4E372A3D}" type="presOf" srcId="{B5D36A05-E973-4F46-B7F3-63193E4F4ECF}" destId="{F3DDD99A-6F37-40BE-A77A-BE95D03E2000}" srcOrd="0" destOrd="0" presId="urn:microsoft.com/office/officeart/2005/8/layout/cycle2"/>
    <dgm:cxn modelId="{800B3CB7-CF4C-4700-9B85-9E836F137A86}" type="presOf" srcId="{0E396DE7-8097-4B7F-9550-753F1CF6162E}" destId="{0DCF0DA6-D2BD-4AD9-A942-DC427108C45F}" srcOrd="0" destOrd="0" presId="urn:microsoft.com/office/officeart/2005/8/layout/cycle2"/>
    <dgm:cxn modelId="{80A329BA-3FAC-4396-A8BF-56DD1DB0A938}" type="presOf" srcId="{962EB38D-274C-4625-B69D-6AB2D016B5B9}" destId="{2787AB4A-4E85-40C4-AF7B-DEEEFD9855E4}" srcOrd="0" destOrd="0" presId="urn:microsoft.com/office/officeart/2005/8/layout/cycle2"/>
    <dgm:cxn modelId="{A61598FA-A374-4C99-A8D1-811487B87F51}" type="presOf" srcId="{CBCBBF8E-68B8-4DD7-8994-829DD9A3B87C}" destId="{C637B0D7-13EA-4C11-ADC6-431DD476764D}" srcOrd="1" destOrd="0" presId="urn:microsoft.com/office/officeart/2005/8/layout/cycle2"/>
    <dgm:cxn modelId="{C60F2B61-91C8-43B0-803D-08D59A413E94}" type="presOf" srcId="{D16B5015-3058-4958-A4B3-6A9CDE2CE364}" destId="{71A83EFB-8375-46EF-AABD-D4FF94309787}" srcOrd="0" destOrd="0" presId="urn:microsoft.com/office/officeart/2005/8/layout/cycle2"/>
    <dgm:cxn modelId="{86E9107A-BFA1-4304-957B-2D599D660084}" type="presOf" srcId="{987C0E33-45E3-42E3-8BCB-4A11801C2DAD}" destId="{8DAC42C5-3911-47B8-AE3F-42D77C964BEF}" srcOrd="0" destOrd="0" presId="urn:microsoft.com/office/officeart/2005/8/layout/cycle2"/>
    <dgm:cxn modelId="{9AA16EC7-9175-447E-9011-E90EB9D1F56C}" type="presOf" srcId="{0E396DE7-8097-4B7F-9550-753F1CF6162E}" destId="{CA60B261-E848-40BA-925B-68FD69E561B8}" srcOrd="1" destOrd="0" presId="urn:microsoft.com/office/officeart/2005/8/layout/cycle2"/>
    <dgm:cxn modelId="{06FE2355-A502-4311-8AAD-BC9EC831DF10}" type="presOf" srcId="{252DEB2C-7F59-44F3-9EA2-A69C9BE39E1A}" destId="{BC2523CB-0CCD-4318-B6C9-6F9255AA7DC7}" srcOrd="0" destOrd="0" presId="urn:microsoft.com/office/officeart/2005/8/layout/cycle2"/>
    <dgm:cxn modelId="{57145735-CD25-44B5-B06B-B602E87FF1B9}" type="presOf" srcId="{AC88EF59-67BB-40F5-B782-28E578514709}" destId="{AB29E13F-4534-4A33-BB99-E9E4221E6700}" srcOrd="0" destOrd="0" presId="urn:microsoft.com/office/officeart/2005/8/layout/cycle2"/>
    <dgm:cxn modelId="{6A0F1638-0F53-4F12-8524-D6F2D6C3BB4C}" srcId="{252DEB2C-7F59-44F3-9EA2-A69C9BE39E1A}" destId="{244C8DAC-7DD1-4794-AC5C-BA764AC2F34F}" srcOrd="2" destOrd="0" parTransId="{9268640C-0A31-4C0E-8D38-5C71497F5322}" sibTransId="{AC88EF59-67BB-40F5-B782-28E578514709}"/>
    <dgm:cxn modelId="{F1D92B70-5564-404E-8235-8CCDF3A779EB}" type="presOf" srcId="{CBCBBF8E-68B8-4DD7-8994-829DD9A3B87C}" destId="{95D3620C-2373-4005-BBDA-94057473DB8E}" srcOrd="0" destOrd="0" presId="urn:microsoft.com/office/officeart/2005/8/layout/cycle2"/>
    <dgm:cxn modelId="{0F99A890-93F6-40D6-9740-1857CABAFA3B}" type="presOf" srcId="{987C0E33-45E3-42E3-8BCB-4A11801C2DAD}" destId="{CDAF90B6-6FAF-4B7E-9C49-4588F2CEABAD}" srcOrd="1" destOrd="0" presId="urn:microsoft.com/office/officeart/2005/8/layout/cycle2"/>
    <dgm:cxn modelId="{A762C84F-2CAF-4268-8CB0-CD5794F72EC9}" type="presParOf" srcId="{BC2523CB-0CCD-4318-B6C9-6F9255AA7DC7}" destId="{0D1B8FE9-1EB6-47F1-8A7B-5E7771320107}" srcOrd="0" destOrd="0" presId="urn:microsoft.com/office/officeart/2005/8/layout/cycle2"/>
    <dgm:cxn modelId="{9C095ED6-4ADC-401A-B730-69429D71BC93}" type="presParOf" srcId="{BC2523CB-0CCD-4318-B6C9-6F9255AA7DC7}" destId="{2787AB4A-4E85-40C4-AF7B-DEEEFD9855E4}" srcOrd="1" destOrd="0" presId="urn:microsoft.com/office/officeart/2005/8/layout/cycle2"/>
    <dgm:cxn modelId="{98E50CB1-1DD2-4A41-9F9F-45793E060BE1}" type="presParOf" srcId="{2787AB4A-4E85-40C4-AF7B-DEEEFD9855E4}" destId="{149AA461-8727-42E6-9DAD-91575FA6BD6F}" srcOrd="0" destOrd="0" presId="urn:microsoft.com/office/officeart/2005/8/layout/cycle2"/>
    <dgm:cxn modelId="{B554C5BA-0723-41AD-9EFB-B8E2813EFAB9}" type="presParOf" srcId="{BC2523CB-0CCD-4318-B6C9-6F9255AA7DC7}" destId="{71A83EFB-8375-46EF-AABD-D4FF94309787}" srcOrd="2" destOrd="0" presId="urn:microsoft.com/office/officeart/2005/8/layout/cycle2"/>
    <dgm:cxn modelId="{43CB57E2-E817-4626-95C5-97294F564493}" type="presParOf" srcId="{BC2523CB-0CCD-4318-B6C9-6F9255AA7DC7}" destId="{0DCF0DA6-D2BD-4AD9-A942-DC427108C45F}" srcOrd="3" destOrd="0" presId="urn:microsoft.com/office/officeart/2005/8/layout/cycle2"/>
    <dgm:cxn modelId="{E8D6F465-3315-4C45-852D-A05DE17A3F42}" type="presParOf" srcId="{0DCF0DA6-D2BD-4AD9-A942-DC427108C45F}" destId="{CA60B261-E848-40BA-925B-68FD69E561B8}" srcOrd="0" destOrd="0" presId="urn:microsoft.com/office/officeart/2005/8/layout/cycle2"/>
    <dgm:cxn modelId="{8B7D835A-ED6E-4ECD-A0C3-A7B9A69DCD4F}" type="presParOf" srcId="{BC2523CB-0CCD-4318-B6C9-6F9255AA7DC7}" destId="{49C6FBAC-8F51-4EFE-B861-80014414DB8F}" srcOrd="4" destOrd="0" presId="urn:microsoft.com/office/officeart/2005/8/layout/cycle2"/>
    <dgm:cxn modelId="{6AA9217E-C6B2-4326-870B-973B8A58E4BD}" type="presParOf" srcId="{BC2523CB-0CCD-4318-B6C9-6F9255AA7DC7}" destId="{AB29E13F-4534-4A33-BB99-E9E4221E6700}" srcOrd="5" destOrd="0" presId="urn:microsoft.com/office/officeart/2005/8/layout/cycle2"/>
    <dgm:cxn modelId="{FF6BF660-EE22-4412-B5E0-5585DE0C78B3}" type="presParOf" srcId="{AB29E13F-4534-4A33-BB99-E9E4221E6700}" destId="{943DD424-6A24-439A-92EC-E9440E27DEC7}" srcOrd="0" destOrd="0" presId="urn:microsoft.com/office/officeart/2005/8/layout/cycle2"/>
    <dgm:cxn modelId="{9A3E8472-CE3E-475A-8431-CE9E6910D060}" type="presParOf" srcId="{BC2523CB-0CCD-4318-B6C9-6F9255AA7DC7}" destId="{F3DDD99A-6F37-40BE-A77A-BE95D03E2000}" srcOrd="6" destOrd="0" presId="urn:microsoft.com/office/officeart/2005/8/layout/cycle2"/>
    <dgm:cxn modelId="{9DE89B39-5F1F-4173-8AE6-64A6FC447572}" type="presParOf" srcId="{BC2523CB-0CCD-4318-B6C9-6F9255AA7DC7}" destId="{8DAC42C5-3911-47B8-AE3F-42D77C964BEF}" srcOrd="7" destOrd="0" presId="urn:microsoft.com/office/officeart/2005/8/layout/cycle2"/>
    <dgm:cxn modelId="{FE798B76-DDF2-485E-8E7E-898D5A295A1F}" type="presParOf" srcId="{8DAC42C5-3911-47B8-AE3F-42D77C964BEF}" destId="{CDAF90B6-6FAF-4B7E-9C49-4588F2CEABAD}" srcOrd="0" destOrd="0" presId="urn:microsoft.com/office/officeart/2005/8/layout/cycle2"/>
    <dgm:cxn modelId="{4CFCFB14-761A-423B-A263-5498D72E268B}" type="presParOf" srcId="{BC2523CB-0CCD-4318-B6C9-6F9255AA7DC7}" destId="{81246320-B633-4C6A-8F81-67BF5F07B1E3}" srcOrd="8" destOrd="0" presId="urn:microsoft.com/office/officeart/2005/8/layout/cycle2"/>
    <dgm:cxn modelId="{445BAB94-586E-4663-94B6-A1BEBB11A78D}" type="presParOf" srcId="{BC2523CB-0CCD-4318-B6C9-6F9255AA7DC7}" destId="{95D3620C-2373-4005-BBDA-94057473DB8E}" srcOrd="9" destOrd="0" presId="urn:microsoft.com/office/officeart/2005/8/layout/cycle2"/>
    <dgm:cxn modelId="{7BEF2D6B-9CB6-4E52-A2AF-0C209908F81A}" type="presParOf" srcId="{95D3620C-2373-4005-BBDA-94057473DB8E}" destId="{C637B0D7-13EA-4C11-ADC6-431DD476764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B8FE9-1EB6-47F1-8A7B-5E7771320107}">
      <dsp:nvSpPr>
        <dsp:cNvPr id="0" name=""/>
        <dsp:cNvSpPr/>
      </dsp:nvSpPr>
      <dsp:spPr>
        <a:xfrm>
          <a:off x="3563887" y="379"/>
          <a:ext cx="1790901" cy="1444473"/>
        </a:xfrm>
        <a:prstGeom prst="ellipse">
          <a:avLst/>
        </a:prstGeom>
        <a:solidFill>
          <a:schemeClr val="bg1">
            <a:lumMod val="85000"/>
          </a:schemeClr>
        </a:solidFill>
        <a:ln w="25400" cap="flat" cmpd="sng" algn="ctr">
          <a:solidFill>
            <a:schemeClr val="accent3">
              <a:lumMod val="50000"/>
            </a:schemeClr>
          </a:solidFill>
          <a:prstDash val="solid"/>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Arial Rounded MT Bold" pitchFamily="34" charset="0"/>
            </a:rPr>
            <a:t>Sentiment de ne plus </a:t>
          </a:r>
          <a:r>
            <a:rPr lang="en-US" sz="1600" b="1" kern="1200" dirty="0" err="1" smtClean="0">
              <a:solidFill>
                <a:schemeClr val="tx1"/>
              </a:solidFill>
              <a:latin typeface="Arial Rounded MT Bold" pitchFamily="34" charset="0"/>
            </a:rPr>
            <a:t>être</a:t>
          </a:r>
          <a:r>
            <a:rPr lang="en-US" sz="1600" b="1" kern="1200" dirty="0" smtClean="0">
              <a:solidFill>
                <a:schemeClr val="tx1"/>
              </a:solidFill>
              <a:latin typeface="Arial Rounded MT Bold" pitchFamily="34" charset="0"/>
            </a:rPr>
            <a:t> à la hauteur</a:t>
          </a:r>
          <a:endParaRPr lang="en-US" sz="1600" b="1" kern="1200" dirty="0">
            <a:solidFill>
              <a:schemeClr val="tx1"/>
            </a:solidFill>
            <a:latin typeface="Arial Rounded MT Bold" pitchFamily="34" charset="0"/>
          </a:endParaRPr>
        </a:p>
      </dsp:txBody>
      <dsp:txXfrm>
        <a:off x="3826158" y="211917"/>
        <a:ext cx="1266359" cy="1021397"/>
      </dsp:txXfrm>
    </dsp:sp>
    <dsp:sp modelId="{2787AB4A-4E85-40C4-AF7B-DEEEFD9855E4}">
      <dsp:nvSpPr>
        <dsp:cNvPr id="0" name=""/>
        <dsp:cNvSpPr/>
      </dsp:nvSpPr>
      <dsp:spPr>
        <a:xfrm rot="2117966">
          <a:off x="5172462" y="1041384"/>
          <a:ext cx="162747" cy="487509"/>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176950" y="1124780"/>
        <a:ext cx="113923" cy="292505"/>
      </dsp:txXfrm>
    </dsp:sp>
    <dsp:sp modelId="{71A83EFB-8375-46EF-AABD-D4FF94309787}">
      <dsp:nvSpPr>
        <dsp:cNvPr id="0" name=""/>
        <dsp:cNvSpPr/>
      </dsp:nvSpPr>
      <dsp:spPr>
        <a:xfrm>
          <a:off x="5065407" y="1108723"/>
          <a:ext cx="2308990" cy="1720829"/>
        </a:xfrm>
        <a:prstGeom prst="ellipse">
          <a:avLst/>
        </a:prstGeom>
        <a:solidFill>
          <a:schemeClr val="bg1">
            <a:lumMod val="85000"/>
          </a:schemeClr>
        </a:solidFill>
        <a:ln w="25400" cap="flat" cmpd="sng" algn="ctr">
          <a:solidFill>
            <a:schemeClr val="accent3">
              <a:lumMod val="50000"/>
            </a:schemeClr>
          </a:solidFill>
          <a:prstDash val="solid"/>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Rounded MT Bold" pitchFamily="34" charset="0"/>
            </a:rPr>
            <a:t>Je redouble </a:t>
          </a:r>
          <a:r>
            <a:rPr lang="en-US" sz="1800" b="1" kern="1200" dirty="0" err="1" smtClean="0">
              <a:solidFill>
                <a:schemeClr val="tx1"/>
              </a:solidFill>
              <a:latin typeface="Arial Rounded MT Bold" pitchFamily="34" charset="0"/>
            </a:rPr>
            <a:t>d’efforts</a:t>
          </a:r>
          <a:endParaRPr lang="en-US" sz="1800" b="1" kern="1200" dirty="0">
            <a:solidFill>
              <a:schemeClr val="tx1"/>
            </a:solidFill>
            <a:latin typeface="Arial Rounded MT Bold" pitchFamily="34" charset="0"/>
          </a:endParaRPr>
        </a:p>
      </dsp:txBody>
      <dsp:txXfrm>
        <a:off x="5403551" y="1360733"/>
        <a:ext cx="1632702" cy="1216809"/>
      </dsp:txXfrm>
    </dsp:sp>
    <dsp:sp modelId="{0DCF0DA6-D2BD-4AD9-A942-DC427108C45F}">
      <dsp:nvSpPr>
        <dsp:cNvPr id="0" name=""/>
        <dsp:cNvSpPr/>
      </dsp:nvSpPr>
      <dsp:spPr>
        <a:xfrm rot="6358907">
          <a:off x="5800586" y="2775463"/>
          <a:ext cx="237142" cy="487509"/>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845951" y="2838768"/>
        <a:ext cx="165999" cy="292505"/>
      </dsp:txXfrm>
    </dsp:sp>
    <dsp:sp modelId="{49C6FBAC-8F51-4EFE-B861-80014414DB8F}">
      <dsp:nvSpPr>
        <dsp:cNvPr id="0" name=""/>
        <dsp:cNvSpPr/>
      </dsp:nvSpPr>
      <dsp:spPr>
        <a:xfrm>
          <a:off x="4719278" y="3223673"/>
          <a:ext cx="1868946" cy="1444473"/>
        </a:xfrm>
        <a:prstGeom prst="ellipse">
          <a:avLst/>
        </a:prstGeom>
        <a:solidFill>
          <a:schemeClr val="bg1">
            <a:lumMod val="85000"/>
          </a:schemeClr>
        </a:solidFill>
        <a:ln w="25400" cap="flat" cmpd="sng" algn="ctr">
          <a:solidFill>
            <a:schemeClr val="accent3">
              <a:lumMod val="50000"/>
            </a:schemeClr>
          </a:solidFill>
          <a:prstDash val="solid"/>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CA" sz="1800" b="1" kern="1200" dirty="0" smtClean="0">
              <a:solidFill>
                <a:schemeClr val="tx1"/>
              </a:solidFill>
              <a:latin typeface="Arial Rounded MT Bold" pitchFamily="34" charset="0"/>
            </a:rPr>
            <a:t>Adaptation réussie </a:t>
          </a:r>
          <a:endParaRPr lang="en-US" sz="1800" b="1" kern="1200" dirty="0">
            <a:solidFill>
              <a:schemeClr val="tx1"/>
            </a:solidFill>
            <a:latin typeface="Arial Rounded MT Bold" pitchFamily="34" charset="0"/>
          </a:endParaRPr>
        </a:p>
      </dsp:txBody>
      <dsp:txXfrm>
        <a:off x="4992979" y="3435211"/>
        <a:ext cx="1321544" cy="1021397"/>
      </dsp:txXfrm>
    </dsp:sp>
    <dsp:sp modelId="{AB29E13F-4534-4A33-BB99-E9E4221E6700}">
      <dsp:nvSpPr>
        <dsp:cNvPr id="0" name=""/>
        <dsp:cNvSpPr/>
      </dsp:nvSpPr>
      <dsp:spPr>
        <a:xfrm rot="10635334">
          <a:off x="4422782" y="3756106"/>
          <a:ext cx="210947" cy="487509"/>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486030" y="3852093"/>
        <a:ext cx="147663" cy="292505"/>
      </dsp:txXfrm>
    </dsp:sp>
    <dsp:sp modelId="{F3DDD99A-6F37-40BE-A77A-BE95D03E2000}">
      <dsp:nvSpPr>
        <dsp:cNvPr id="0" name=""/>
        <dsp:cNvSpPr/>
      </dsp:nvSpPr>
      <dsp:spPr>
        <a:xfrm>
          <a:off x="2267748" y="3336654"/>
          <a:ext cx="2058157" cy="1444473"/>
        </a:xfrm>
        <a:prstGeom prst="ellipse">
          <a:avLst/>
        </a:prstGeom>
        <a:solidFill>
          <a:schemeClr val="bg1">
            <a:lumMod val="85000"/>
          </a:schemeClr>
        </a:solidFill>
        <a:ln w="25400" cap="flat" cmpd="sng" algn="ctr">
          <a:solidFill>
            <a:schemeClr val="accent3">
              <a:lumMod val="50000"/>
            </a:schemeClr>
          </a:solidFill>
          <a:prstDash val="solid"/>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Rounded MT Bold" pitchFamily="34" charset="0"/>
            </a:rPr>
            <a:t>Je </a:t>
          </a:r>
          <a:r>
            <a:rPr lang="en-US" sz="1800" b="1" kern="1200" dirty="0" err="1" smtClean="0">
              <a:solidFill>
                <a:schemeClr val="tx1"/>
              </a:solidFill>
              <a:latin typeface="Arial Rounded MT Bold" pitchFamily="34" charset="0"/>
            </a:rPr>
            <a:t>m’épuise</a:t>
          </a:r>
          <a:endParaRPr lang="en-US" sz="1800" b="1" kern="1200" dirty="0">
            <a:solidFill>
              <a:schemeClr val="tx1"/>
            </a:solidFill>
            <a:latin typeface="Arial Rounded MT Bold" pitchFamily="34" charset="0"/>
          </a:endParaRPr>
        </a:p>
      </dsp:txBody>
      <dsp:txXfrm>
        <a:off x="2569158" y="3548192"/>
        <a:ext cx="1455337" cy="1021397"/>
      </dsp:txXfrm>
    </dsp:sp>
    <dsp:sp modelId="{8DAC42C5-3911-47B8-AE3F-42D77C964BEF}">
      <dsp:nvSpPr>
        <dsp:cNvPr id="0" name=""/>
        <dsp:cNvSpPr/>
      </dsp:nvSpPr>
      <dsp:spPr>
        <a:xfrm rot="15240027">
          <a:off x="2826676" y="2794717"/>
          <a:ext cx="355116" cy="487509"/>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894626" y="2943423"/>
        <a:ext cx="248581" cy="292505"/>
      </dsp:txXfrm>
    </dsp:sp>
    <dsp:sp modelId="{81246320-B633-4C6A-8F81-67BF5F07B1E3}">
      <dsp:nvSpPr>
        <dsp:cNvPr id="0" name=""/>
        <dsp:cNvSpPr/>
      </dsp:nvSpPr>
      <dsp:spPr>
        <a:xfrm>
          <a:off x="1596869" y="1274578"/>
          <a:ext cx="2217367" cy="1444473"/>
        </a:xfrm>
        <a:prstGeom prst="ellipse">
          <a:avLst/>
        </a:prstGeom>
        <a:solidFill>
          <a:schemeClr val="bg1">
            <a:lumMod val="85000"/>
          </a:schemeClr>
        </a:solidFill>
        <a:ln w="25400" cap="flat" cmpd="sng" algn="ctr">
          <a:solidFill>
            <a:schemeClr val="accent3">
              <a:lumMod val="50000"/>
            </a:schemeClr>
          </a:solidFill>
          <a:prstDash val="solid"/>
        </a:ln>
        <a:effectLst>
          <a:outerShdw blurRad="76200" dist="12700" dir="8100000" sy="-23000" kx="8004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Rounded MT Bold" pitchFamily="34" charset="0"/>
            </a:rPr>
            <a:t>Efforts </a:t>
          </a:r>
          <a:r>
            <a:rPr lang="en-US" sz="1800" b="1" kern="1200" dirty="0" err="1" smtClean="0">
              <a:solidFill>
                <a:schemeClr val="tx1"/>
              </a:solidFill>
              <a:latin typeface="Arial Rounded MT Bold" pitchFamily="34" charset="0"/>
            </a:rPr>
            <a:t>moins</a:t>
          </a:r>
          <a:r>
            <a:rPr lang="en-US" sz="1800" b="1" kern="1200" dirty="0" smtClean="0">
              <a:solidFill>
                <a:schemeClr val="tx1"/>
              </a:solidFill>
              <a:latin typeface="Arial Rounded MT Bold" pitchFamily="34" charset="0"/>
            </a:rPr>
            <a:t> </a:t>
          </a:r>
          <a:r>
            <a:rPr lang="en-US" sz="1800" b="1" kern="1200" dirty="0" err="1" smtClean="0">
              <a:solidFill>
                <a:schemeClr val="tx1"/>
              </a:solidFill>
              <a:latin typeface="Arial Rounded MT Bold" pitchFamily="34" charset="0"/>
            </a:rPr>
            <a:t>efficaces</a:t>
          </a:r>
          <a:endParaRPr lang="en-US" sz="1800" b="1" kern="1200" dirty="0">
            <a:solidFill>
              <a:schemeClr val="tx1"/>
            </a:solidFill>
            <a:latin typeface="Arial Rounded MT Bold" pitchFamily="34" charset="0"/>
          </a:endParaRPr>
        </a:p>
      </dsp:txBody>
      <dsp:txXfrm>
        <a:off x="1921595" y="1486116"/>
        <a:ext cx="1567915" cy="1021397"/>
      </dsp:txXfrm>
    </dsp:sp>
    <dsp:sp modelId="{95D3620C-2373-4005-BBDA-94057473DB8E}">
      <dsp:nvSpPr>
        <dsp:cNvPr id="0" name=""/>
        <dsp:cNvSpPr/>
      </dsp:nvSpPr>
      <dsp:spPr>
        <a:xfrm rot="19440000">
          <a:off x="3500525" y="1092581"/>
          <a:ext cx="228198" cy="487509"/>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07062" y="1210203"/>
        <a:ext cx="159739" cy="2925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B7ACA5D-13CA-4776-86A0-748B058462C0}" type="datetimeFigureOut">
              <a:rPr lang="fr-CA" smtClean="0"/>
              <a:pPr/>
              <a:t>2017-09-13</a:t>
            </a:fld>
            <a:endParaRPr lang="fr-CA"/>
          </a:p>
        </p:txBody>
      </p:sp>
      <p:sp>
        <p:nvSpPr>
          <p:cNvPr id="4" name="Espace réservé de l'image des diapositives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fr-CA"/>
          </a:p>
        </p:txBody>
      </p:sp>
      <p:sp>
        <p:nvSpPr>
          <p:cNvPr id="5" name="Espace réservé des commentaires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ABD95C0-2A23-43ED-9D72-F29DC2D82AAA}" type="slidenum">
              <a:rPr lang="fr-CA" smtClean="0"/>
              <a:pPr/>
              <a:t>‹N°›</a:t>
            </a:fld>
            <a:endParaRPr lang="fr-CA"/>
          </a:p>
        </p:txBody>
      </p:sp>
    </p:spTree>
    <p:extLst>
      <p:ext uri="{BB962C8B-B14F-4D97-AF65-F5344CB8AC3E}">
        <p14:creationId xmlns:p14="http://schemas.microsoft.com/office/powerpoint/2010/main" val="395800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ABD95C0-2A23-43ED-9D72-F29DC2D82AAA}" type="slidenum">
              <a:rPr lang="fr-CA" smtClean="0"/>
              <a:pPr/>
              <a:t>1</a:t>
            </a:fld>
            <a:endParaRPr lang="fr-CA"/>
          </a:p>
        </p:txBody>
      </p:sp>
    </p:spTree>
    <p:extLst>
      <p:ext uri="{BB962C8B-B14F-4D97-AF65-F5344CB8AC3E}">
        <p14:creationId xmlns:p14="http://schemas.microsoft.com/office/powerpoint/2010/main" val="129515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ABD95C0-2A23-43ED-9D72-F29DC2D82AAA}" type="slidenum">
              <a:rPr lang="fr-CA" smtClean="0"/>
              <a:pPr/>
              <a:t>7</a:t>
            </a:fld>
            <a:endParaRPr lang="fr-CA"/>
          </a:p>
        </p:txBody>
      </p:sp>
    </p:spTree>
    <p:extLst>
      <p:ext uri="{BB962C8B-B14F-4D97-AF65-F5344CB8AC3E}">
        <p14:creationId xmlns:p14="http://schemas.microsoft.com/office/powerpoint/2010/main" val="227256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E565D929-5318-4CB2-8111-8CE57BF79C14}" type="datetimeFigureOut">
              <a:rPr lang="en-US" smtClean="0"/>
              <a:pPr/>
              <a:t>9/13/2017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303726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E565D929-5318-4CB2-8111-8CE57BF79C14}" type="datetimeFigureOut">
              <a:rPr lang="en-US" smtClean="0"/>
              <a:pPr/>
              <a:t>9/13/2017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372974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E565D929-5318-4CB2-8111-8CE57BF79C14}" type="datetimeFigureOut">
              <a:rPr lang="en-US" smtClean="0"/>
              <a:pPr/>
              <a:t>9/13/2017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156411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E565D929-5318-4CB2-8111-8CE57BF79C14}" type="datetimeFigureOut">
              <a:rPr lang="en-US" smtClean="0"/>
              <a:pPr/>
              <a:t>9/13/2017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318946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565D929-5318-4CB2-8111-8CE57BF79C14}" type="datetimeFigureOut">
              <a:rPr lang="en-US" smtClean="0"/>
              <a:pPr/>
              <a:t>9/13/2017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193984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E565D929-5318-4CB2-8111-8CE57BF79C14}" type="datetimeFigureOut">
              <a:rPr lang="en-US" smtClean="0"/>
              <a:pPr/>
              <a:t>9/13/2017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219865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E565D929-5318-4CB2-8111-8CE57BF79C14}" type="datetimeFigureOut">
              <a:rPr lang="en-US" smtClean="0"/>
              <a:pPr/>
              <a:t>9/13/2017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182375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E565D929-5318-4CB2-8111-8CE57BF79C14}" type="datetimeFigureOut">
              <a:rPr lang="en-US" smtClean="0"/>
              <a:pPr/>
              <a:t>9/13/2017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7151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65D929-5318-4CB2-8111-8CE57BF79C14}" type="datetimeFigureOut">
              <a:rPr lang="en-US" smtClean="0"/>
              <a:pPr/>
              <a:t>9/13/2017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235940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65D929-5318-4CB2-8111-8CE57BF79C14}" type="datetimeFigureOut">
              <a:rPr lang="en-US" smtClean="0"/>
              <a:pPr/>
              <a:t>9/13/2017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338781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65D929-5318-4CB2-8111-8CE57BF79C14}" type="datetimeFigureOut">
              <a:rPr lang="en-US" smtClean="0"/>
              <a:pPr/>
              <a:t>9/13/2017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A674612-0DF1-43C8-A885-61F1CE495DE2}" type="slidenum">
              <a:rPr lang="en-US" smtClean="0"/>
              <a:pPr/>
              <a:t>‹N°›</a:t>
            </a:fld>
            <a:endParaRPr lang="en-US"/>
          </a:p>
        </p:txBody>
      </p:sp>
    </p:spTree>
    <p:extLst>
      <p:ext uri="{BB962C8B-B14F-4D97-AF65-F5344CB8AC3E}">
        <p14:creationId xmlns:p14="http://schemas.microsoft.com/office/powerpoint/2010/main" val="385205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5D929-5318-4CB2-8111-8CE57BF79C14}" type="datetimeFigureOut">
              <a:rPr lang="en-US" smtClean="0"/>
              <a:pPr/>
              <a:t>9/13/2017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74612-0DF1-43C8-A885-61F1CE495DE2}" type="slidenum">
              <a:rPr lang="en-US" smtClean="0"/>
              <a:pPr/>
              <a:t>‹N°›</a:t>
            </a:fld>
            <a:endParaRPr lang="en-US"/>
          </a:p>
        </p:txBody>
      </p:sp>
    </p:spTree>
    <p:extLst>
      <p:ext uri="{BB962C8B-B14F-4D97-AF65-F5344CB8AC3E}">
        <p14:creationId xmlns:p14="http://schemas.microsoft.com/office/powerpoint/2010/main" val="41414368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3792" y="620688"/>
            <a:ext cx="8060432" cy="1224136"/>
          </a:xfrm>
        </p:spPr>
        <p:txBody>
          <a:bodyPr>
            <a:noAutofit/>
          </a:bodyPr>
          <a:lstStyle/>
          <a:p>
            <a:r>
              <a:rPr lang="fr-FR" sz="6000" b="1" i="1" dirty="0" smtClean="0"/>
              <a:t>Prévenir l’épuisement professionnel </a:t>
            </a:r>
            <a:endParaRPr lang="fr-CA" sz="6000" b="1" i="1" dirty="0"/>
          </a:p>
        </p:txBody>
      </p:sp>
      <p:sp>
        <p:nvSpPr>
          <p:cNvPr id="3" name="Sous-titre 2"/>
          <p:cNvSpPr>
            <a:spLocks noGrp="1"/>
          </p:cNvSpPr>
          <p:nvPr>
            <p:ph type="subTitle" idx="1"/>
          </p:nvPr>
        </p:nvSpPr>
        <p:spPr>
          <a:xfrm>
            <a:off x="719572" y="2492896"/>
            <a:ext cx="7848872" cy="2777764"/>
          </a:xfrm>
        </p:spPr>
        <p:txBody>
          <a:bodyPr>
            <a:normAutofit/>
          </a:bodyPr>
          <a:lstStyle/>
          <a:p>
            <a:endParaRPr lang="fr-FR" sz="2000" b="1" i="1" dirty="0" smtClean="0">
              <a:solidFill>
                <a:schemeClr val="tx1">
                  <a:lumMod val="95000"/>
                  <a:lumOff val="5000"/>
                </a:schemeClr>
              </a:solidFill>
            </a:endParaRPr>
          </a:p>
          <a:p>
            <a:r>
              <a:rPr lang="fr-FR" b="1" i="1" dirty="0" smtClean="0">
                <a:solidFill>
                  <a:schemeClr val="tx1">
                    <a:lumMod val="95000"/>
                    <a:lumOff val="5000"/>
                  </a:schemeClr>
                </a:solidFill>
              </a:rPr>
              <a:t>Présentation de Serge Beaulieu</a:t>
            </a:r>
          </a:p>
          <a:p>
            <a:r>
              <a:rPr lang="fr-FR" b="1" i="1" dirty="0" smtClean="0">
                <a:solidFill>
                  <a:schemeClr val="tx1">
                    <a:lumMod val="95000"/>
                    <a:lumOff val="5000"/>
                  </a:schemeClr>
                </a:solidFill>
              </a:rPr>
              <a:t>Service de l’éducation de la FTQ </a:t>
            </a:r>
          </a:p>
          <a:p>
            <a:endParaRPr lang="fr-CA" sz="2000" dirty="0">
              <a:solidFill>
                <a:schemeClr val="tx1">
                  <a:lumMod val="95000"/>
                  <a:lumOff val="5000"/>
                </a:schemeClr>
              </a:solidFill>
            </a:endParaRPr>
          </a:p>
        </p:txBody>
      </p:sp>
      <p:sp>
        <p:nvSpPr>
          <p:cNvPr id="5" name="ZoneTexte 4"/>
          <p:cNvSpPr txBox="1"/>
          <p:nvPr/>
        </p:nvSpPr>
        <p:spPr>
          <a:xfrm>
            <a:off x="2021069" y="4947497"/>
            <a:ext cx="5256584" cy="369332"/>
          </a:xfrm>
          <a:prstGeom prst="rect">
            <a:avLst/>
          </a:prstGeom>
          <a:noFill/>
        </p:spPr>
        <p:txBody>
          <a:bodyPr wrap="square" rtlCol="0">
            <a:spAutoFit/>
          </a:bodyPr>
          <a:lstStyle/>
          <a:p>
            <a:pPr algn="ctr"/>
            <a:endParaRPr lang="fr-CA" dirty="0">
              <a:solidFill>
                <a:schemeClr val="tx1">
                  <a:lumMod val="95000"/>
                  <a:lumOff val="5000"/>
                </a:schemeClr>
              </a:solidFill>
            </a:endParaRPr>
          </a:p>
        </p:txBody>
      </p:sp>
      <p:pic>
        <p:nvPicPr>
          <p:cNvPr id="1027" name="Picture 3" descr="C:\Users\mfournier\Desktop\Logo_ftq_trama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08" y="5115336"/>
            <a:ext cx="566232" cy="133141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835696" y="4509121"/>
            <a:ext cx="5760640" cy="1200329"/>
          </a:xfrm>
          <a:prstGeom prst="rect">
            <a:avLst/>
          </a:prstGeom>
          <a:noFill/>
        </p:spPr>
        <p:txBody>
          <a:bodyPr wrap="square" rtlCol="0">
            <a:spAutoFit/>
          </a:bodyPr>
          <a:lstStyle/>
          <a:p>
            <a:pPr algn="ctr"/>
            <a:r>
              <a:rPr lang="fr-FR" sz="2400" b="1" i="1" dirty="0" smtClean="0"/>
              <a:t>Conférence régionale Santé et sécurité du travail AFPC Québec  </a:t>
            </a:r>
            <a:endParaRPr lang="fr-FR" sz="2400" b="1" i="1" dirty="0"/>
          </a:p>
          <a:p>
            <a:pPr algn="ctr"/>
            <a:r>
              <a:rPr lang="fr-FR" sz="2400" b="1" i="1" dirty="0" smtClean="0"/>
              <a:t>6 septembre 2014  </a:t>
            </a:r>
            <a:endParaRPr lang="fr-FR" sz="2400" b="1" i="1" dirty="0"/>
          </a:p>
        </p:txBody>
      </p:sp>
    </p:spTree>
    <p:extLst>
      <p:ext uri="{BB962C8B-B14F-4D97-AF65-F5344CB8AC3E}">
        <p14:creationId xmlns:p14="http://schemas.microsoft.com/office/powerpoint/2010/main" val="385532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i="1" dirty="0" smtClean="0"/>
              <a:t>Notre milieu de travail et son portrait de santé</a:t>
            </a:r>
            <a:endParaRPr lang="en-US" b="1" i="1" dirty="0"/>
          </a:p>
        </p:txBody>
      </p:sp>
      <p:sp>
        <p:nvSpPr>
          <p:cNvPr id="3" name="Espace réservé du contenu 2"/>
          <p:cNvSpPr>
            <a:spLocks noGrp="1"/>
          </p:cNvSpPr>
          <p:nvPr>
            <p:ph idx="1"/>
          </p:nvPr>
        </p:nvSpPr>
        <p:spPr>
          <a:xfrm>
            <a:off x="457200" y="1916832"/>
            <a:ext cx="8229600" cy="4941168"/>
          </a:xfrm>
        </p:spPr>
        <p:txBody>
          <a:bodyPr>
            <a:normAutofit lnSpcReduction="10000"/>
          </a:bodyPr>
          <a:lstStyle/>
          <a:p>
            <a:pPr>
              <a:buNone/>
            </a:pPr>
            <a:r>
              <a:rPr lang="fr-FR" sz="3600" b="1" i="1" dirty="0" smtClean="0"/>
              <a:t>Quelques signes révélateurs du problème</a:t>
            </a:r>
          </a:p>
          <a:p>
            <a:r>
              <a:rPr lang="fr-FR" b="1" i="1" dirty="0" smtClean="0"/>
              <a:t>La tâche et l’organisation du travail déficiente</a:t>
            </a:r>
            <a:endParaRPr lang="fr-FR" b="1" i="1" dirty="0"/>
          </a:p>
          <a:p>
            <a:r>
              <a:rPr lang="fr-FR" b="1" i="1" dirty="0" smtClean="0"/>
              <a:t>L’absence de support</a:t>
            </a:r>
          </a:p>
          <a:p>
            <a:r>
              <a:rPr lang="fr-FR" b="1" i="1" dirty="0" smtClean="0"/>
              <a:t>Attentes et rôles confus, mauvaise communication </a:t>
            </a:r>
          </a:p>
          <a:p>
            <a:r>
              <a:rPr lang="fr-FR" b="1" i="1" dirty="0" smtClean="0"/>
              <a:t>Le manque de maîtrise sur son travail</a:t>
            </a:r>
          </a:p>
          <a:p>
            <a:r>
              <a:rPr lang="fr-FR" b="1" i="1" dirty="0" smtClean="0"/>
              <a:t>Une absence de reconnaissance, de résultats positifs</a:t>
            </a:r>
          </a:p>
          <a:p>
            <a:endParaRPr lang="fr-FR" sz="2600" b="1" i="1" dirty="0"/>
          </a:p>
          <a:p>
            <a:endParaRPr lang="fr-FR" sz="2600" b="1" i="1" dirty="0"/>
          </a:p>
          <a:p>
            <a:endParaRPr lang="en-US" dirty="0"/>
          </a:p>
        </p:txBody>
      </p:sp>
    </p:spTree>
    <p:extLst>
      <p:ext uri="{BB962C8B-B14F-4D97-AF65-F5344CB8AC3E}">
        <p14:creationId xmlns:p14="http://schemas.microsoft.com/office/powerpoint/2010/main" val="1976373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i="1" dirty="0" smtClean="0"/>
              <a:t>Conséquence d’une organisation du travail malade </a:t>
            </a:r>
            <a:endParaRPr lang="en-US" b="1" i="1" dirty="0"/>
          </a:p>
        </p:txBody>
      </p:sp>
      <p:sp>
        <p:nvSpPr>
          <p:cNvPr id="3" name="Espace réservé du contenu 2"/>
          <p:cNvSpPr>
            <a:spLocks noGrp="1"/>
          </p:cNvSpPr>
          <p:nvPr>
            <p:ph idx="1"/>
          </p:nvPr>
        </p:nvSpPr>
        <p:spPr>
          <a:xfrm>
            <a:off x="457200" y="1556792"/>
            <a:ext cx="8229600" cy="5301208"/>
          </a:xfrm>
        </p:spPr>
        <p:txBody>
          <a:bodyPr>
            <a:normAutofit/>
          </a:bodyPr>
          <a:lstStyle/>
          <a:p>
            <a:pPr>
              <a:buNone/>
            </a:pPr>
            <a:endParaRPr lang="fr-FR" sz="3600" b="1" i="1" dirty="0" smtClean="0"/>
          </a:p>
          <a:p>
            <a:r>
              <a:rPr lang="fr-FR" sz="3600" b="1" i="1" dirty="0" smtClean="0"/>
              <a:t>Absentéisme et présentéisme de toute nature à la hausse</a:t>
            </a:r>
          </a:p>
          <a:p>
            <a:r>
              <a:rPr lang="fr-FR" sz="3600" b="1" i="1" dirty="0" smtClean="0"/>
              <a:t>Productivité à la baisse</a:t>
            </a:r>
          </a:p>
          <a:p>
            <a:r>
              <a:rPr lang="fr-FR" sz="3600" b="1" i="1" dirty="0" smtClean="0"/>
              <a:t>Discours vide et creux de l’entreprise </a:t>
            </a:r>
          </a:p>
          <a:p>
            <a:r>
              <a:rPr lang="fr-FR" sz="3600" b="1" i="1" dirty="0" smtClean="0"/>
              <a:t>Image de l’organisation ternie, moins de sentiment d’appartenance</a:t>
            </a:r>
          </a:p>
          <a:p>
            <a:r>
              <a:rPr lang="fr-FR" sz="3600" b="1" i="1" dirty="0" smtClean="0"/>
              <a:t>Rendement inférieur à la moyenne</a:t>
            </a:r>
          </a:p>
          <a:p>
            <a:endParaRPr lang="fr-FR" sz="3600" b="1" i="1" dirty="0" smtClean="0"/>
          </a:p>
          <a:p>
            <a:endParaRPr lang="fr-FR" b="1" i="1" dirty="0"/>
          </a:p>
          <a:p>
            <a:endParaRPr lang="fr-FR" sz="2600" b="1" i="1" dirty="0"/>
          </a:p>
          <a:p>
            <a:endParaRPr lang="fr-FR" sz="2600" b="1" i="1" dirty="0"/>
          </a:p>
          <a:p>
            <a:endParaRPr lang="en-US" dirty="0"/>
          </a:p>
        </p:txBody>
      </p:sp>
    </p:spTree>
    <p:extLst>
      <p:ext uri="{BB962C8B-B14F-4D97-AF65-F5344CB8AC3E}">
        <p14:creationId xmlns:p14="http://schemas.microsoft.com/office/powerpoint/2010/main" val="1976373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i="1" dirty="0" smtClean="0"/>
              <a:t>Conséquence d’une organisation du travail malade (suite)</a:t>
            </a:r>
            <a:endParaRPr lang="en-US" b="1" i="1" dirty="0"/>
          </a:p>
        </p:txBody>
      </p:sp>
      <p:sp>
        <p:nvSpPr>
          <p:cNvPr id="3" name="Espace réservé du contenu 2"/>
          <p:cNvSpPr>
            <a:spLocks noGrp="1"/>
          </p:cNvSpPr>
          <p:nvPr>
            <p:ph idx="1"/>
          </p:nvPr>
        </p:nvSpPr>
        <p:spPr>
          <a:xfrm>
            <a:off x="467544" y="980728"/>
            <a:ext cx="8435280" cy="5877272"/>
          </a:xfrm>
        </p:spPr>
        <p:txBody>
          <a:bodyPr>
            <a:normAutofit/>
          </a:bodyPr>
          <a:lstStyle/>
          <a:p>
            <a:pPr>
              <a:buNone/>
            </a:pPr>
            <a:endParaRPr lang="fr-FR" sz="3600" b="1" i="1" dirty="0" smtClean="0"/>
          </a:p>
          <a:p>
            <a:r>
              <a:rPr lang="fr-FR" sz="3600" b="1" i="1" dirty="0" smtClean="0"/>
              <a:t>Augmentation des accidents de travail</a:t>
            </a:r>
          </a:p>
          <a:p>
            <a:r>
              <a:rPr lang="fr-FR" sz="3600" b="1" i="1" dirty="0" smtClean="0"/>
              <a:t>Augmentation des réclamations d’assurance- salaire et frais médicaux</a:t>
            </a:r>
          </a:p>
          <a:p>
            <a:r>
              <a:rPr lang="fr-FR" sz="3600" b="1" i="1" dirty="0" smtClean="0"/>
              <a:t>Violence au travail (Conflits) </a:t>
            </a:r>
          </a:p>
          <a:p>
            <a:r>
              <a:rPr lang="fr-FR" sz="3600" b="1" i="1" dirty="0" smtClean="0"/>
              <a:t>Impact sur le moral des collègues</a:t>
            </a:r>
          </a:p>
          <a:p>
            <a:r>
              <a:rPr lang="fr-FR" sz="3600" b="1" i="1" dirty="0" smtClean="0"/>
              <a:t>Perte de capital humain </a:t>
            </a:r>
          </a:p>
          <a:p>
            <a:r>
              <a:rPr lang="fr-FR" sz="3600" b="1" i="1" dirty="0" smtClean="0"/>
              <a:t>Retraite prématurée…</a:t>
            </a:r>
          </a:p>
          <a:p>
            <a:pPr>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797152"/>
            <a:ext cx="1677105" cy="182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373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i="1" dirty="0" smtClean="0"/>
              <a:t/>
            </a:r>
            <a:br>
              <a:rPr lang="fr-FR" sz="3600" b="1" i="1" dirty="0" smtClean="0"/>
            </a:br>
            <a:r>
              <a:rPr lang="fr-FR" sz="3600" b="1" i="1" dirty="0" smtClean="0"/>
              <a:t>Manifestations de l’épuisement professionnel: Quelques indicateurs psychologique </a:t>
            </a:r>
            <a:r>
              <a:rPr lang="fr-FR" b="1" i="1" dirty="0"/>
              <a:t/>
            </a:r>
            <a:br>
              <a:rPr lang="fr-FR" b="1" i="1" dirty="0"/>
            </a:br>
            <a:endParaRPr lang="en-US" b="1" i="1" dirty="0"/>
          </a:p>
        </p:txBody>
      </p:sp>
      <p:sp>
        <p:nvSpPr>
          <p:cNvPr id="3" name="Espace réservé du contenu 2"/>
          <p:cNvSpPr>
            <a:spLocks noGrp="1"/>
          </p:cNvSpPr>
          <p:nvPr>
            <p:ph idx="1"/>
          </p:nvPr>
        </p:nvSpPr>
        <p:spPr>
          <a:xfrm>
            <a:off x="457200" y="1340768"/>
            <a:ext cx="8229600" cy="5112568"/>
          </a:xfrm>
        </p:spPr>
        <p:txBody>
          <a:bodyPr>
            <a:noAutofit/>
          </a:bodyPr>
          <a:lstStyle/>
          <a:p>
            <a:r>
              <a:rPr lang="fr-FR" sz="2400" b="1" i="1" dirty="0" smtClean="0"/>
              <a:t>Accroissement de l’insatisfaction, du découragement et du pessimisme à propos du travail </a:t>
            </a:r>
            <a:endParaRPr lang="fr-FR" sz="2400" b="1" i="1" dirty="0"/>
          </a:p>
          <a:p>
            <a:r>
              <a:rPr lang="fr-FR" sz="2400" b="1" i="1" dirty="0" smtClean="0"/>
              <a:t>Sentiments d’anxiété, de malaise, d’inquiétude</a:t>
            </a:r>
          </a:p>
          <a:p>
            <a:r>
              <a:rPr lang="fr-FR" sz="2400" b="1" i="1" dirty="0" smtClean="0"/>
              <a:t>Épuisement émotionnel dans lequel il n’y a plus de sentiments positifs, ni de sympathie ou de respect pour le client, bénéficiaire ou étudiant </a:t>
            </a:r>
            <a:endParaRPr lang="fr-FR" sz="2400" b="1" i="1" dirty="0"/>
          </a:p>
          <a:p>
            <a:r>
              <a:rPr lang="fr-FR" sz="2400" b="1" i="1" dirty="0" smtClean="0"/>
              <a:t>Sentiment d’impuissance, de désorientation, de détresse personnelle, baisse de l’estime de soi</a:t>
            </a:r>
          </a:p>
          <a:p>
            <a:r>
              <a:rPr lang="fr-FR" sz="2400" b="1" i="1" dirty="0" smtClean="0"/>
              <a:t>Perte d’enthousiasme et d’idéalisme</a:t>
            </a:r>
          </a:p>
          <a:p>
            <a:r>
              <a:rPr lang="fr-FR" sz="2400" b="1" i="1" dirty="0" smtClean="0"/>
              <a:t>Nervosité, hyperexcitation</a:t>
            </a:r>
          </a:p>
          <a:p>
            <a:r>
              <a:rPr lang="fr-FR" sz="2400" b="1" i="1" dirty="0" smtClean="0"/>
              <a:t>Tendance à être facilement effrayé, alarmé</a:t>
            </a:r>
          </a:p>
          <a:p>
            <a:r>
              <a:rPr lang="fr-FR" sz="2400" b="1" i="1" dirty="0" smtClean="0"/>
              <a:t>Sentiment de désespoir devant la vie</a:t>
            </a:r>
            <a:endParaRPr lang="fr-FR" sz="2400" b="1" i="1" dirty="0"/>
          </a:p>
          <a:p>
            <a:r>
              <a:rPr lang="fr-FR" sz="2400" b="1" i="1" dirty="0" smtClean="0"/>
              <a:t>Sensation générale d’ennui</a:t>
            </a:r>
          </a:p>
          <a:p>
            <a:endParaRPr lang="fr-FR" sz="2000" b="1" i="1" dirty="0"/>
          </a:p>
          <a:p>
            <a:endParaRPr lang="en-US" sz="2000" b="1" i="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221088"/>
            <a:ext cx="243205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34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i="1" dirty="0" smtClean="0"/>
              <a:t/>
            </a:r>
            <a:br>
              <a:rPr lang="fr-FR" sz="3600" b="1" i="1" dirty="0" smtClean="0"/>
            </a:br>
            <a:r>
              <a:rPr lang="fr-FR" sz="3600" b="1" i="1" dirty="0" smtClean="0"/>
              <a:t>Manifestations de l’épuisement professionnel: Quelques indicateurs comportementaux </a:t>
            </a:r>
            <a:r>
              <a:rPr lang="fr-FR" b="1" i="1" dirty="0"/>
              <a:t/>
            </a:r>
            <a:br>
              <a:rPr lang="fr-FR" b="1" i="1" dirty="0"/>
            </a:br>
            <a:endParaRPr lang="en-US" b="1" i="1" dirty="0"/>
          </a:p>
        </p:txBody>
      </p:sp>
      <p:sp>
        <p:nvSpPr>
          <p:cNvPr id="3" name="Espace réservé du contenu 2"/>
          <p:cNvSpPr>
            <a:spLocks noGrp="1"/>
          </p:cNvSpPr>
          <p:nvPr>
            <p:ph idx="1"/>
          </p:nvPr>
        </p:nvSpPr>
        <p:spPr>
          <a:xfrm>
            <a:off x="457200" y="1600200"/>
            <a:ext cx="8229600" cy="4853136"/>
          </a:xfrm>
        </p:spPr>
        <p:txBody>
          <a:bodyPr>
            <a:noAutofit/>
          </a:bodyPr>
          <a:lstStyle/>
          <a:p>
            <a:r>
              <a:rPr lang="fr-FR" sz="2400" b="1" i="1" dirty="0" smtClean="0"/>
              <a:t>Vérifier constamment l’heure, prolonger les périodes de repas</a:t>
            </a:r>
            <a:endParaRPr lang="fr-FR" sz="2400" b="1" i="1" dirty="0"/>
          </a:p>
          <a:p>
            <a:r>
              <a:rPr lang="fr-FR" sz="2400" b="1" i="1" dirty="0" smtClean="0"/>
              <a:t>Répugner à se rendre au travail</a:t>
            </a:r>
          </a:p>
          <a:p>
            <a:r>
              <a:rPr lang="fr-FR" sz="2400" b="1" i="1" dirty="0" smtClean="0"/>
              <a:t>Éviter les contacts avec la clientèle, les étudiants ou les bénéficiaires, dans la mesure du possible</a:t>
            </a:r>
          </a:p>
          <a:p>
            <a:r>
              <a:rPr lang="fr-FR" sz="2400" b="1" i="1" dirty="0" smtClean="0"/>
              <a:t>Difficulté à se concentrer, vulnérabilité émotive</a:t>
            </a:r>
          </a:p>
          <a:p>
            <a:r>
              <a:rPr lang="fr-FR" sz="2400" b="1" i="1" dirty="0" smtClean="0"/>
              <a:t>Approche plus rigide, plus inflexible</a:t>
            </a:r>
            <a:endParaRPr lang="fr-FR" sz="2400" b="1" i="1" dirty="0"/>
          </a:p>
          <a:p>
            <a:r>
              <a:rPr lang="fr-FR" sz="2400" b="1" i="1" dirty="0" smtClean="0"/>
              <a:t>Augmentation de la consommation                                    (tabac, alcool, drogues, médicaments)</a:t>
            </a:r>
            <a:endParaRPr lang="fr-FR" sz="2400" b="1" i="1" dirty="0"/>
          </a:p>
          <a:p>
            <a:r>
              <a:rPr lang="fr-FR" sz="2400" b="1" i="1" dirty="0" smtClean="0"/>
              <a:t>Se retrancher dans la solitude</a:t>
            </a:r>
          </a:p>
          <a:p>
            <a:r>
              <a:rPr lang="fr-FR" sz="2400" b="1" i="1" dirty="0" smtClean="0"/>
              <a:t>Détérioration des relations                                       interpersonnelles</a:t>
            </a:r>
            <a:endParaRPr lang="fr-FR" sz="2400" b="1" i="1" dirty="0"/>
          </a:p>
          <a:p>
            <a:endParaRPr lang="fr-FR" sz="2000" b="1" i="1" dirty="0"/>
          </a:p>
          <a:p>
            <a:endParaRPr lang="en-US" sz="2000" b="1" i="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084638"/>
            <a:ext cx="2524125"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34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i="1" dirty="0" smtClean="0"/>
              <a:t>Solutions syndicales?</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Épuisement professionnel: problème personnel ou collectif?</a:t>
            </a:r>
          </a:p>
          <a:p>
            <a:r>
              <a:rPr lang="fr-FR" sz="4000" b="1" i="1" dirty="0" smtClean="0"/>
              <a:t>Puisque le milieu de travail, par son organisation déficiente, rend les gens malades, ce n’est plus un problème individuel, mais un problème collectif…le syndicat peut donc intervenir en toute légitimité!</a:t>
            </a:r>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i="1" dirty="0" smtClean="0"/>
              <a:t>Agir en prévention</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Différentes approches préventives existent dans le domaine du travail</a:t>
            </a:r>
          </a:p>
          <a:p>
            <a:r>
              <a:rPr lang="fr-FR" sz="4000" b="1" i="1" dirty="0" smtClean="0"/>
              <a:t>Prévention tertiaire</a:t>
            </a:r>
          </a:p>
          <a:p>
            <a:r>
              <a:rPr lang="fr-FR" sz="4000" b="1" i="1" dirty="0" smtClean="0"/>
              <a:t>Prévention secondaire</a:t>
            </a:r>
          </a:p>
          <a:p>
            <a:r>
              <a:rPr lang="fr-FR" sz="4000" b="1" i="1" dirty="0" smtClean="0"/>
              <a:t>Prévention primaire</a:t>
            </a:r>
            <a:endParaRPr lang="fr-FR" sz="4000" b="1" i="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37112"/>
            <a:ext cx="1944216" cy="215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i="1" dirty="0" smtClean="0"/>
              <a:t>Prévention tertiaire</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Met l’accent sur le retour à la santé suite à l’épuisement professionnel et ses conséquences</a:t>
            </a:r>
          </a:p>
          <a:p>
            <a:r>
              <a:rPr lang="fr-FR" sz="4000" b="1" i="1" dirty="0" smtClean="0"/>
              <a:t>Réhabilitation </a:t>
            </a:r>
          </a:p>
          <a:p>
            <a:r>
              <a:rPr lang="fr-FR" sz="4000" b="1" i="1" dirty="0" smtClean="0"/>
              <a:t>Soutien professionnel</a:t>
            </a:r>
          </a:p>
          <a:p>
            <a:r>
              <a:rPr lang="fr-FR" sz="4000" b="1" i="1" dirty="0" smtClean="0"/>
              <a:t>PAE </a:t>
            </a:r>
          </a:p>
          <a:p>
            <a:r>
              <a:rPr lang="fr-FR" sz="4000" b="1" i="1" dirty="0" smtClean="0"/>
              <a:t>Etc.</a:t>
            </a:r>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i="1" dirty="0" smtClean="0"/>
              <a:t>Prévention secondaire</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Cherche davantage à identifier les éléments qui causent l’épuisement professionnel, à sensibiliser les gens à leur présence et à fournir des moyens pour y faire face</a:t>
            </a:r>
          </a:p>
          <a:p>
            <a:r>
              <a:rPr lang="fr-FR" sz="4000" b="1" i="1" dirty="0" smtClean="0"/>
              <a:t>Programme de mieux être au travail</a:t>
            </a:r>
          </a:p>
          <a:p>
            <a:r>
              <a:rPr lang="fr-FR" sz="4000" b="1" i="1" dirty="0" smtClean="0"/>
              <a:t>Cours de gestion du stress, du temps, etc.</a:t>
            </a:r>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i="1" dirty="0" smtClean="0"/>
              <a:t>Prévention primaire</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Cherche à éliminer ou réduire les sources de l’épuisement en milieu de travail</a:t>
            </a:r>
          </a:p>
          <a:p>
            <a:r>
              <a:rPr lang="fr-FR" sz="4000" b="1" i="1" dirty="0" smtClean="0"/>
              <a:t>Description de tâches élaborée</a:t>
            </a:r>
          </a:p>
          <a:p>
            <a:r>
              <a:rPr lang="fr-FR" sz="4000" b="1" i="1" dirty="0" smtClean="0"/>
              <a:t>Examen détaillé de la structure organisationnelle</a:t>
            </a:r>
          </a:p>
          <a:p>
            <a:r>
              <a:rPr lang="fr-FR" sz="4000" b="1" i="1" dirty="0" smtClean="0"/>
              <a:t>Aménagement du temps et de l’horaire de travail, etc.</a:t>
            </a:r>
          </a:p>
          <a:p>
            <a:endParaRPr lang="fr-FR" sz="4000" b="1" i="1" dirty="0" smtClean="0"/>
          </a:p>
          <a:p>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t/>
            </a:r>
            <a:br>
              <a:rPr lang="fr-FR" sz="4000" dirty="0" smtClean="0"/>
            </a:br>
            <a:r>
              <a:rPr lang="fr-FR" sz="4900" b="1" i="1" dirty="0" smtClean="0"/>
              <a:t>L’épuisement professionnel :un phénomène croissant  </a:t>
            </a:r>
            <a:r>
              <a:rPr lang="fr-FR" dirty="0"/>
              <a:t/>
            </a:r>
            <a:br>
              <a:rPr lang="fr-FR" dirty="0"/>
            </a:br>
            <a:endParaRPr lang="en-US" dirty="0"/>
          </a:p>
        </p:txBody>
      </p:sp>
      <p:sp>
        <p:nvSpPr>
          <p:cNvPr id="3" name="Espace réservé du contenu 2"/>
          <p:cNvSpPr>
            <a:spLocks noGrp="1"/>
          </p:cNvSpPr>
          <p:nvPr>
            <p:ph idx="1"/>
          </p:nvPr>
        </p:nvSpPr>
        <p:spPr>
          <a:xfrm>
            <a:off x="457200" y="1268760"/>
            <a:ext cx="8229600" cy="5256584"/>
          </a:xfrm>
        </p:spPr>
        <p:txBody>
          <a:bodyPr>
            <a:normAutofit/>
          </a:bodyPr>
          <a:lstStyle/>
          <a:p>
            <a:pPr>
              <a:buNone/>
            </a:pPr>
            <a:endParaRPr lang="fr-FR" b="1" i="1" dirty="0" smtClean="0"/>
          </a:p>
          <a:p>
            <a:r>
              <a:rPr lang="fr-FR" sz="2800" b="1" i="1" dirty="0" smtClean="0"/>
              <a:t>Les données compilées depuis 30 ans démontrent une augmentation fulgurante du nombre de personnes victimes d’épuisement professionnel</a:t>
            </a:r>
            <a:endParaRPr lang="fr-FR" sz="2800" b="1" i="1" dirty="0"/>
          </a:p>
          <a:p>
            <a:r>
              <a:rPr lang="fr-FR" sz="2800" b="1" i="1" dirty="0" smtClean="0"/>
              <a:t>Actuellement, une personne en emploi sur 4 est en situation de détresse psychologique élevée (25 %)</a:t>
            </a:r>
          </a:p>
          <a:p>
            <a:r>
              <a:rPr lang="fr-FR" sz="2800" b="1" i="1" dirty="0" smtClean="0"/>
              <a:t>Selon l’OMS, ce chiffre va passer à 50% de la population au travail en 2022</a:t>
            </a:r>
          </a:p>
          <a:p>
            <a:r>
              <a:rPr lang="fr-FR" sz="2800" b="1" i="1" dirty="0" smtClean="0"/>
              <a:t>Les coûts directs et indirects reliés aux problèmes de santé mentale en 2014: Plus de 20% de la masse salariale…</a:t>
            </a:r>
          </a:p>
          <a:p>
            <a:endParaRPr lang="fr-FR" sz="2400" b="1" i="1" dirty="0"/>
          </a:p>
          <a:p>
            <a:endParaRPr lang="fr-FR" sz="2400" b="1" i="1" dirty="0" smtClean="0"/>
          </a:p>
          <a:p>
            <a:endParaRPr lang="fr-FR" sz="2400" b="1" i="1" dirty="0"/>
          </a:p>
          <a:p>
            <a:endParaRPr lang="fr-FR" sz="2400" b="1" i="1" dirty="0"/>
          </a:p>
          <a:p>
            <a:endParaRPr lang="fr-FR" dirty="0"/>
          </a:p>
          <a:p>
            <a:endParaRPr lang="en-US" dirty="0"/>
          </a:p>
        </p:txBody>
      </p:sp>
    </p:spTree>
    <p:extLst>
      <p:ext uri="{BB962C8B-B14F-4D97-AF65-F5344CB8AC3E}">
        <p14:creationId xmlns:p14="http://schemas.microsoft.com/office/powerpoint/2010/main" val="3242117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4800" b="1" i="1" dirty="0" smtClean="0"/>
              <a:t>Agir en prévention: le rôle des syndicats</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La prévention « primaire » rencontre les buts et objectifs des principales lois en SST</a:t>
            </a:r>
          </a:p>
          <a:p>
            <a:r>
              <a:rPr lang="fr-FR" sz="4000" b="1" i="1" dirty="0" smtClean="0"/>
              <a:t>Éliminer ou réduire les risques à la source (Code Canadien du travail)</a:t>
            </a:r>
          </a:p>
          <a:p>
            <a:r>
              <a:rPr lang="fr-FR" sz="4000" b="1" i="1" dirty="0" smtClean="0"/>
              <a:t>Retour en emploi des personnes victimes d’une lésions professionnelle (LATMP)</a:t>
            </a:r>
          </a:p>
          <a:p>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b="1" i="1" dirty="0" smtClean="0"/>
              <a:t>Quelques actions à privilégier</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FR" sz="4000" b="1" i="1" dirty="0" smtClean="0"/>
              <a:t>S’occuper des personnes absentes</a:t>
            </a:r>
          </a:p>
          <a:p>
            <a:r>
              <a:rPr lang="fr-FR" sz="4000" b="1" i="1" dirty="0" smtClean="0"/>
              <a:t>Se documenter pour appuyer nos propos en prévention et en réparation</a:t>
            </a:r>
          </a:p>
          <a:p>
            <a:r>
              <a:rPr lang="fr-FR" sz="4000" b="1" i="1" dirty="0" smtClean="0"/>
              <a:t>Se mobiliser et développer la solidarité</a:t>
            </a:r>
          </a:p>
          <a:p>
            <a:r>
              <a:rPr lang="fr-FR" sz="4000" b="1" i="1" dirty="0" smtClean="0"/>
              <a:t>Se structurer et mettre fin au travail en silo</a:t>
            </a:r>
          </a:p>
          <a:p>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800" b="1" i="1" dirty="0" smtClean="0"/>
              <a:t>Conclusion</a:t>
            </a:r>
            <a:endParaRPr lang="en-US" sz="4800" b="1" i="1" dirty="0"/>
          </a:p>
        </p:txBody>
      </p:sp>
      <p:sp>
        <p:nvSpPr>
          <p:cNvPr id="4" name="Espace réservé du contenu 3"/>
          <p:cNvSpPr>
            <a:spLocks noGrp="1"/>
          </p:cNvSpPr>
          <p:nvPr>
            <p:ph idx="1"/>
          </p:nvPr>
        </p:nvSpPr>
        <p:spPr>
          <a:xfrm>
            <a:off x="395536" y="1556792"/>
            <a:ext cx="8229600" cy="4525963"/>
          </a:xfrm>
        </p:spPr>
        <p:txBody>
          <a:bodyPr>
            <a:noAutofit/>
          </a:bodyPr>
          <a:lstStyle/>
          <a:p>
            <a:r>
              <a:rPr lang="fr-CA" sz="4000" b="1" i="1" dirty="0" smtClean="0"/>
              <a:t>Mettre à profit nos comité SST</a:t>
            </a:r>
            <a:endParaRPr lang="fr-FR" sz="4000" b="1" i="1" dirty="0" smtClean="0"/>
          </a:p>
          <a:p>
            <a:r>
              <a:rPr lang="fr-FR" sz="4000" b="1" i="1" dirty="0" smtClean="0"/>
              <a:t>Forum de rencontre obligatoire (efficace?)  pour discuter avec  l’employeur, pour travailler et agir en prévention</a:t>
            </a:r>
          </a:p>
          <a:p>
            <a:r>
              <a:rPr lang="fr-FR" sz="4000" b="1" i="1" dirty="0" smtClean="0"/>
              <a:t>Il faut éliminer ou contrôler les facteurs de risque de l’épuisement professionnel</a:t>
            </a:r>
          </a:p>
          <a:p>
            <a:endParaRPr lang="fr-FR" sz="4000" b="1" i="1" dirty="0"/>
          </a:p>
        </p:txBody>
      </p:sp>
    </p:spTree>
    <p:extLst>
      <p:ext uri="{BB962C8B-B14F-4D97-AF65-F5344CB8AC3E}">
        <p14:creationId xmlns:p14="http://schemas.microsoft.com/office/powerpoint/2010/main" val="2889788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a:buNone/>
            </a:pPr>
            <a:endParaRPr lang="en-US" sz="4000" b="1" i="1" dirty="0"/>
          </a:p>
          <a:p>
            <a:pPr marL="0" indent="0" algn="ctr">
              <a:buNone/>
            </a:pPr>
            <a:r>
              <a:rPr lang="en-US" sz="4000" b="1" i="1" dirty="0" smtClean="0"/>
              <a:t> </a:t>
            </a:r>
          </a:p>
          <a:p>
            <a:pPr marL="0" indent="0" algn="ctr">
              <a:buNone/>
            </a:pPr>
            <a:endParaRPr lang="fr-CA" sz="4000" b="1" i="1" dirty="0" smtClean="0"/>
          </a:p>
        </p:txBody>
      </p:sp>
      <p:sp>
        <p:nvSpPr>
          <p:cNvPr id="4" name="Bulle ronde 3"/>
          <p:cNvSpPr/>
          <p:nvPr/>
        </p:nvSpPr>
        <p:spPr>
          <a:xfrm>
            <a:off x="1147890" y="1070450"/>
            <a:ext cx="7056784" cy="3600400"/>
          </a:xfrm>
          <a:prstGeom prst="wedgeEllipseCallou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2339752" y="1772816"/>
            <a:ext cx="4896544" cy="2800767"/>
          </a:xfrm>
          <a:prstGeom prst="rect">
            <a:avLst/>
          </a:prstGeom>
          <a:noFill/>
        </p:spPr>
        <p:txBody>
          <a:bodyPr wrap="square" rtlCol="0">
            <a:spAutoFit/>
          </a:bodyPr>
          <a:lstStyle/>
          <a:p>
            <a:pPr algn="ctr"/>
            <a:r>
              <a:rPr lang="fr-CA" sz="4400" b="1" i="1" dirty="0" smtClean="0"/>
              <a:t>Questions et Commentaires</a:t>
            </a:r>
          </a:p>
          <a:p>
            <a:pPr algn="ctr"/>
            <a:r>
              <a:rPr lang="fr-CA" sz="4400" b="1" i="1" dirty="0" smtClean="0"/>
              <a:t> </a:t>
            </a:r>
          </a:p>
          <a:p>
            <a:pPr algn="ctr"/>
            <a:r>
              <a:rPr lang="fr-CA" sz="4400" b="1" i="1" dirty="0" smtClean="0"/>
              <a:t>Merci ! </a:t>
            </a:r>
            <a:endParaRPr lang="en-US" sz="4400" b="1" i="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437112"/>
            <a:ext cx="2195513"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024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sz="3600" dirty="0" smtClean="0"/>
              <a:t/>
            </a:r>
            <a:br>
              <a:rPr lang="fr-FR" sz="3600" dirty="0" smtClean="0"/>
            </a:br>
            <a:r>
              <a:rPr lang="fr-FR" sz="4900" b="1" i="1" dirty="0" smtClean="0"/>
              <a:t>Une problématique à comprendre</a:t>
            </a:r>
            <a:r>
              <a:rPr lang="fr-FR" sz="4900" b="1" i="1" dirty="0"/>
              <a:t/>
            </a:r>
            <a:br>
              <a:rPr lang="fr-FR" sz="4900" b="1" i="1" dirty="0"/>
            </a:br>
            <a:endParaRPr lang="en-US" sz="4900" b="1" i="1" dirty="0"/>
          </a:p>
        </p:txBody>
      </p:sp>
      <p:sp>
        <p:nvSpPr>
          <p:cNvPr id="3" name="Espace réservé du contenu 2"/>
          <p:cNvSpPr>
            <a:spLocks noGrp="1"/>
          </p:cNvSpPr>
          <p:nvPr>
            <p:ph idx="1"/>
          </p:nvPr>
        </p:nvSpPr>
        <p:spPr>
          <a:xfrm>
            <a:off x="457200" y="1484784"/>
            <a:ext cx="8229600" cy="4824536"/>
          </a:xfrm>
        </p:spPr>
        <p:txBody>
          <a:bodyPr>
            <a:normAutofit/>
          </a:bodyPr>
          <a:lstStyle/>
          <a:p>
            <a:pPr marL="0" indent="0">
              <a:buNone/>
            </a:pPr>
            <a:endParaRPr lang="fr-FR" sz="2400" b="1" i="1" dirty="0" smtClean="0"/>
          </a:p>
          <a:p>
            <a:r>
              <a:rPr lang="fr-FR" sz="4400" b="1" i="1" dirty="0" smtClean="0"/>
              <a:t>L’épuisement professionnel est un processus qui intervient dans la relation qu’entretient une personne avec sa tâche</a:t>
            </a:r>
            <a:endParaRPr lang="fr-FR" sz="4400" b="1" i="1" dirty="0"/>
          </a:p>
          <a:p>
            <a:pPr marL="0" indent="0">
              <a:buNone/>
            </a:pPr>
            <a:endParaRPr lang="fr-FR" sz="2400" b="1" i="1" dirty="0"/>
          </a:p>
          <a:p>
            <a:pPr>
              <a:buNone/>
            </a:pPr>
            <a:endParaRPr lang="fr-FR" sz="2400" b="1" i="1" dirty="0"/>
          </a:p>
          <a:p>
            <a:endParaRPr lang="fr-FR" sz="2400" b="1" i="1" dirty="0"/>
          </a:p>
          <a:p>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293096"/>
            <a:ext cx="1944216" cy="237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12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sz="3600" dirty="0" smtClean="0"/>
              <a:t/>
            </a:r>
            <a:br>
              <a:rPr lang="fr-FR" sz="3600" dirty="0" smtClean="0"/>
            </a:br>
            <a:r>
              <a:rPr lang="fr-FR" sz="4900" b="1" i="1" dirty="0" smtClean="0"/>
              <a:t>Définir l’épuisement professionnel</a:t>
            </a:r>
            <a:r>
              <a:rPr lang="fr-FR" sz="4900" b="1" i="1" dirty="0"/>
              <a:t/>
            </a:r>
            <a:br>
              <a:rPr lang="fr-FR" sz="4900" b="1" i="1" dirty="0"/>
            </a:br>
            <a:endParaRPr lang="en-US" sz="4900" b="1" i="1" dirty="0"/>
          </a:p>
        </p:txBody>
      </p:sp>
      <p:sp>
        <p:nvSpPr>
          <p:cNvPr id="3" name="Espace réservé du contenu 2"/>
          <p:cNvSpPr>
            <a:spLocks noGrp="1"/>
          </p:cNvSpPr>
          <p:nvPr>
            <p:ph idx="1"/>
          </p:nvPr>
        </p:nvSpPr>
        <p:spPr>
          <a:xfrm>
            <a:off x="457200" y="1484784"/>
            <a:ext cx="8229600" cy="5373216"/>
          </a:xfrm>
        </p:spPr>
        <p:txBody>
          <a:bodyPr>
            <a:normAutofit/>
          </a:bodyPr>
          <a:lstStyle/>
          <a:p>
            <a:pPr marL="0" indent="0">
              <a:buNone/>
            </a:pPr>
            <a:endParaRPr lang="fr-FR" sz="2400" b="1" i="1" dirty="0" smtClean="0"/>
          </a:p>
          <a:p>
            <a:pPr marL="0" indent="0">
              <a:buNone/>
            </a:pPr>
            <a:r>
              <a:rPr lang="fr-FR" b="1" i="1" dirty="0" smtClean="0"/>
              <a:t>Un processus en trois étapes:</a:t>
            </a:r>
          </a:p>
          <a:p>
            <a:pPr marL="0" indent="0">
              <a:buNone/>
            </a:pPr>
            <a:endParaRPr lang="fr-FR" sz="2400" b="1" i="1" dirty="0" smtClean="0"/>
          </a:p>
          <a:p>
            <a:pPr marL="0" indent="0"/>
            <a:r>
              <a:rPr lang="fr-FR" b="1" i="1" dirty="0" smtClean="0"/>
              <a:t>Un déséquilibre entre les ressources individuelles et organisationnelles                       et les demandes du travail</a:t>
            </a:r>
          </a:p>
          <a:p>
            <a:pPr marL="0" indent="0"/>
            <a:r>
              <a:rPr lang="fr-FR" b="1" i="1" dirty="0" smtClean="0"/>
              <a:t>Les réponses émotionnelles à ce déséquilibre (sentiment d’anxiété, fatigue et épuisement</a:t>
            </a:r>
          </a:p>
          <a:p>
            <a:pPr marL="0" indent="0"/>
            <a:r>
              <a:rPr lang="fr-FR" b="1" i="1" dirty="0" smtClean="0"/>
              <a:t>Des changements dans les attitudes et les comportements</a:t>
            </a:r>
            <a:endParaRPr lang="fr-FR" b="1" i="1" dirty="0"/>
          </a:p>
          <a:p>
            <a:pPr>
              <a:buNone/>
            </a:pPr>
            <a:endParaRPr lang="fr-FR" sz="2400" b="1" i="1" dirty="0"/>
          </a:p>
          <a:p>
            <a:endParaRPr lang="fr-FR" sz="2400" b="1" i="1" dirty="0"/>
          </a:p>
          <a:p>
            <a:endParaRPr lang="en-US"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556792"/>
            <a:ext cx="201622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125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sz="3600" dirty="0" smtClean="0"/>
              <a:t/>
            </a:r>
            <a:br>
              <a:rPr lang="fr-FR" sz="3600" dirty="0" smtClean="0"/>
            </a:br>
            <a:r>
              <a:rPr lang="fr-FR" sz="4900" b="1" i="1" dirty="0" smtClean="0"/>
              <a:t>Une définition clinique</a:t>
            </a:r>
            <a:r>
              <a:rPr lang="fr-FR" sz="4900" b="1" i="1" dirty="0"/>
              <a:t/>
            </a:r>
            <a:br>
              <a:rPr lang="fr-FR" sz="4900" b="1" i="1" dirty="0"/>
            </a:br>
            <a:endParaRPr lang="en-US" sz="4900" b="1" i="1" dirty="0"/>
          </a:p>
        </p:txBody>
      </p:sp>
      <p:sp>
        <p:nvSpPr>
          <p:cNvPr id="3" name="Espace réservé du contenu 2"/>
          <p:cNvSpPr>
            <a:spLocks noGrp="1"/>
          </p:cNvSpPr>
          <p:nvPr>
            <p:ph idx="1"/>
          </p:nvPr>
        </p:nvSpPr>
        <p:spPr>
          <a:xfrm>
            <a:off x="457200" y="1268760"/>
            <a:ext cx="8229600" cy="5589240"/>
          </a:xfrm>
        </p:spPr>
        <p:txBody>
          <a:bodyPr>
            <a:normAutofit/>
          </a:bodyPr>
          <a:lstStyle/>
          <a:p>
            <a:pPr marL="0" indent="0">
              <a:buNone/>
            </a:pPr>
            <a:endParaRPr lang="fr-FR" sz="2400" b="1" i="1" dirty="0" smtClean="0"/>
          </a:p>
          <a:p>
            <a:pPr marL="0" indent="0">
              <a:buNone/>
            </a:pPr>
            <a:r>
              <a:rPr lang="fr-FR" b="1" i="1" dirty="0" smtClean="0"/>
              <a:t>« Un état dysphorique (qui altère l’humeur) et dysfonctionnel (qui altère le fonctionnement), relié aux conditions de travail ainsi qu’à ses aspirations personnelles, chez une personne sans passé psychopathologique qui fonctionnait bien auparavant dans son travail, tant du point de vue affectif que du point de vue performance, ne pouvant revenir au niveau du fonctionnement antérieur, sans une aide extérieure ou un réaménagement du milieu »</a:t>
            </a:r>
          </a:p>
          <a:p>
            <a:pPr marL="0" indent="0">
              <a:buNone/>
            </a:pPr>
            <a:endParaRPr lang="fr-FR" sz="2400" b="1" i="1" dirty="0" smtClean="0"/>
          </a:p>
          <a:p>
            <a:pPr>
              <a:buNone/>
            </a:pPr>
            <a:endParaRPr lang="fr-FR" sz="2400" b="1" i="1" dirty="0"/>
          </a:p>
          <a:p>
            <a:endParaRPr lang="fr-FR" sz="2400" b="1" i="1" dirty="0"/>
          </a:p>
          <a:p>
            <a:endParaRPr lang="en-US" sz="2400" dirty="0"/>
          </a:p>
        </p:txBody>
      </p:sp>
    </p:spTree>
    <p:extLst>
      <p:ext uri="{BB962C8B-B14F-4D97-AF65-F5344CB8AC3E}">
        <p14:creationId xmlns:p14="http://schemas.microsoft.com/office/powerpoint/2010/main" val="361812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sz="3600" dirty="0" smtClean="0"/>
              <a:t/>
            </a:r>
            <a:br>
              <a:rPr lang="fr-FR" sz="3600" dirty="0" smtClean="0"/>
            </a:br>
            <a:r>
              <a:rPr lang="fr-FR" sz="4900" b="1" i="1" dirty="0" smtClean="0"/>
              <a:t>Éléments déclencheurs</a:t>
            </a:r>
            <a:r>
              <a:rPr lang="fr-FR" sz="4900" b="1" i="1" dirty="0"/>
              <a:t/>
            </a:r>
            <a:br>
              <a:rPr lang="fr-FR" sz="4900" b="1" i="1" dirty="0"/>
            </a:br>
            <a:endParaRPr lang="en-US" sz="4900" b="1" i="1" dirty="0"/>
          </a:p>
        </p:txBody>
      </p:sp>
      <p:sp>
        <p:nvSpPr>
          <p:cNvPr id="3" name="Espace réservé du contenu 2"/>
          <p:cNvSpPr>
            <a:spLocks noGrp="1"/>
          </p:cNvSpPr>
          <p:nvPr>
            <p:ph idx="1"/>
          </p:nvPr>
        </p:nvSpPr>
        <p:spPr>
          <a:xfrm>
            <a:off x="457200" y="1484784"/>
            <a:ext cx="8229600" cy="5373216"/>
          </a:xfrm>
        </p:spPr>
        <p:txBody>
          <a:bodyPr>
            <a:normAutofit/>
          </a:bodyPr>
          <a:lstStyle/>
          <a:p>
            <a:pPr marL="0" indent="0">
              <a:buNone/>
            </a:pPr>
            <a:endParaRPr lang="fr-FR" sz="2400" b="1" i="1" dirty="0" smtClean="0"/>
          </a:p>
          <a:p>
            <a:pPr marL="0" indent="0"/>
            <a:r>
              <a:rPr lang="fr-FR" sz="3600" b="1" i="1" dirty="0" smtClean="0"/>
              <a:t>Déséquilibre entre les ressources et les exigences de la tâches</a:t>
            </a:r>
          </a:p>
          <a:p>
            <a:pPr marL="0" indent="0"/>
            <a:r>
              <a:rPr lang="fr-FR" sz="3600" b="1" i="1" dirty="0" smtClean="0"/>
              <a:t>Le « faire plus avec moins » à outrance et de façon démesuré</a:t>
            </a:r>
          </a:p>
          <a:p>
            <a:pPr marL="0" indent="0"/>
            <a:r>
              <a:rPr lang="fr-FR" sz="3600" b="1" i="1" dirty="0" smtClean="0"/>
              <a:t>Coupe de personnel, augmentation de la charge de travail sans les ressources nécessaires</a:t>
            </a:r>
          </a:p>
          <a:p>
            <a:pPr marL="0" indent="0">
              <a:buNone/>
            </a:pPr>
            <a:endParaRPr lang="fr-FR" b="1" i="1" dirty="0" smtClean="0"/>
          </a:p>
          <a:p>
            <a:pPr marL="0" indent="0">
              <a:buNone/>
            </a:pPr>
            <a:endParaRPr lang="fr-FR" sz="2400" b="1" i="1" dirty="0" smtClean="0"/>
          </a:p>
          <a:p>
            <a:pPr>
              <a:buNone/>
            </a:pPr>
            <a:endParaRPr lang="fr-FR" sz="2400" b="1" i="1" dirty="0"/>
          </a:p>
          <a:p>
            <a:endParaRPr lang="fr-FR" sz="2400" b="1" i="1" dirty="0"/>
          </a:p>
          <a:p>
            <a:endParaRPr lang="en-US" sz="2400" dirty="0"/>
          </a:p>
        </p:txBody>
      </p:sp>
    </p:spTree>
    <p:extLst>
      <p:ext uri="{BB962C8B-B14F-4D97-AF65-F5344CB8AC3E}">
        <p14:creationId xmlns:p14="http://schemas.microsoft.com/office/powerpoint/2010/main" val="361812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smtClean="0"/>
              <a:t>Le danger de tomber dans le cercle vicieux de l’épuisement </a:t>
            </a:r>
            <a:endParaRPr lang="en-US"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94783770"/>
              </p:ext>
            </p:extLst>
          </p:nvPr>
        </p:nvGraphicFramePr>
        <p:xfrm>
          <a:off x="0" y="1600200"/>
          <a:ext cx="8964488"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194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
            </a:r>
            <a:br>
              <a:rPr lang="fr-FR" sz="3600" dirty="0" smtClean="0"/>
            </a:br>
            <a:r>
              <a:rPr lang="fr-FR" sz="4900" b="1" i="1" dirty="0" smtClean="0"/>
              <a:t>Quelques conséquences de l’épuisement professionnel </a:t>
            </a:r>
            <a:r>
              <a:rPr lang="fr-FR" b="1" i="1" dirty="0"/>
              <a:t/>
            </a:r>
            <a:br>
              <a:rPr lang="fr-FR" b="1" i="1" dirty="0"/>
            </a:br>
            <a:endParaRPr lang="en-US" b="1" i="1" dirty="0"/>
          </a:p>
        </p:txBody>
      </p:sp>
      <p:sp>
        <p:nvSpPr>
          <p:cNvPr id="5" name="Espace réservé du contenu 4"/>
          <p:cNvSpPr>
            <a:spLocks noGrp="1"/>
          </p:cNvSpPr>
          <p:nvPr>
            <p:ph idx="1"/>
          </p:nvPr>
        </p:nvSpPr>
        <p:spPr>
          <a:xfrm>
            <a:off x="323528" y="1340768"/>
            <a:ext cx="8363272" cy="5256584"/>
          </a:xfrm>
        </p:spPr>
        <p:txBody>
          <a:bodyPr>
            <a:normAutofit/>
          </a:bodyPr>
          <a:lstStyle/>
          <a:p>
            <a:pPr marL="0" indent="0" algn="ctr">
              <a:buNone/>
            </a:pPr>
            <a:endParaRPr lang="en-US" sz="2600" b="1" i="1" dirty="0" smtClean="0"/>
          </a:p>
          <a:p>
            <a:r>
              <a:rPr lang="fr-FR" b="1" i="1" dirty="0" smtClean="0"/>
              <a:t>L’impuissance face au changement crée  l’apathie, la démotivation, le doute et le cynisme</a:t>
            </a:r>
          </a:p>
          <a:p>
            <a:r>
              <a:rPr lang="fr-FR" b="1" i="1" dirty="0" smtClean="0"/>
              <a:t>Maladies physique relié au stress: malaises, usure cardiaque prématurée, dérèglement hormonaux, ulcères d’estomac</a:t>
            </a:r>
            <a:endParaRPr lang="fr-FR" b="1" i="1" dirty="0"/>
          </a:p>
          <a:p>
            <a:r>
              <a:rPr lang="fr-FR" b="1" i="1" dirty="0" smtClean="0"/>
              <a:t>Fatigue excessive, dépression                        nerveuse, agressivité, etc.</a:t>
            </a:r>
            <a:endParaRPr lang="fr-FR" b="1" i="1" dirty="0"/>
          </a:p>
          <a:p>
            <a:pPr marL="0" indent="0">
              <a:buNone/>
            </a:pPr>
            <a:endParaRPr lang="en-US" i="1" dirty="0"/>
          </a:p>
          <a:p>
            <a:endParaRPr lang="en-US" i="1" dirty="0"/>
          </a:p>
          <a:p>
            <a:endParaRPr lang="en-US" i="1" dirty="0"/>
          </a:p>
          <a:p>
            <a:endParaRPr lang="en-US" i="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509120"/>
            <a:ext cx="2232025" cy="202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93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
            </a:r>
            <a:br>
              <a:rPr lang="fr-FR" sz="3600" dirty="0" smtClean="0"/>
            </a:br>
            <a:r>
              <a:rPr lang="fr-FR" sz="4900" b="1" i="1" dirty="0" smtClean="0"/>
              <a:t>Les impacts sur la vie personnelle </a:t>
            </a:r>
            <a:r>
              <a:rPr lang="fr-FR" b="1" i="1" dirty="0"/>
              <a:t/>
            </a:r>
            <a:br>
              <a:rPr lang="fr-FR" b="1" i="1" dirty="0"/>
            </a:br>
            <a:endParaRPr lang="en-US" b="1" i="1" dirty="0"/>
          </a:p>
        </p:txBody>
      </p:sp>
      <p:sp>
        <p:nvSpPr>
          <p:cNvPr id="5" name="Espace réservé du contenu 4"/>
          <p:cNvSpPr>
            <a:spLocks noGrp="1"/>
          </p:cNvSpPr>
          <p:nvPr>
            <p:ph idx="1"/>
          </p:nvPr>
        </p:nvSpPr>
        <p:spPr>
          <a:xfrm>
            <a:off x="457200" y="908720"/>
            <a:ext cx="8229600" cy="5949280"/>
          </a:xfrm>
        </p:spPr>
        <p:txBody>
          <a:bodyPr>
            <a:normAutofit lnSpcReduction="10000"/>
          </a:bodyPr>
          <a:lstStyle/>
          <a:p>
            <a:pPr marL="0" indent="0" algn="ctr">
              <a:buNone/>
            </a:pPr>
            <a:endParaRPr lang="en-US" sz="2600" b="1" i="1" dirty="0" smtClean="0"/>
          </a:p>
          <a:p>
            <a:r>
              <a:rPr lang="fr-FR" sz="3600" b="1" i="1" dirty="0" smtClean="0"/>
              <a:t>Réduction graduelle des activités et intérêts personnels de la personne</a:t>
            </a:r>
          </a:p>
          <a:p>
            <a:r>
              <a:rPr lang="fr-FR" sz="3600" b="1" i="1" dirty="0" smtClean="0"/>
              <a:t>Travail, famille, vie sociale, intérêts collectifs, </a:t>
            </a:r>
            <a:r>
              <a:rPr lang="fr-FR" sz="3600" b="1" i="1" dirty="0" smtClean="0">
                <a:solidFill>
                  <a:srgbClr val="FF0000"/>
                </a:solidFill>
              </a:rPr>
              <a:t>intérêts généraux</a:t>
            </a:r>
          </a:p>
          <a:p>
            <a:r>
              <a:rPr lang="fr-FR" sz="3600" b="1" i="1" dirty="0" smtClean="0"/>
              <a:t>Travail, famille, vie sociale, </a:t>
            </a:r>
            <a:r>
              <a:rPr lang="fr-FR" sz="3600" b="1" i="1" dirty="0" smtClean="0">
                <a:solidFill>
                  <a:srgbClr val="FF0000"/>
                </a:solidFill>
              </a:rPr>
              <a:t>intérêts collectifs </a:t>
            </a:r>
            <a:endParaRPr lang="en-US" sz="3600" i="1" dirty="0" smtClean="0">
              <a:solidFill>
                <a:srgbClr val="FF0000"/>
              </a:solidFill>
            </a:endParaRPr>
          </a:p>
          <a:p>
            <a:r>
              <a:rPr lang="fr-FR" sz="3600" b="1" i="1" dirty="0" smtClean="0"/>
              <a:t>Travail, famille, </a:t>
            </a:r>
            <a:r>
              <a:rPr lang="fr-FR" sz="3600" b="1" i="1" dirty="0" smtClean="0">
                <a:solidFill>
                  <a:srgbClr val="FF0000"/>
                </a:solidFill>
              </a:rPr>
              <a:t>vie sociale</a:t>
            </a:r>
          </a:p>
          <a:p>
            <a:r>
              <a:rPr lang="fr-FR" sz="3600" b="1" i="1" dirty="0" smtClean="0"/>
              <a:t>Travail, </a:t>
            </a:r>
            <a:r>
              <a:rPr lang="fr-FR" sz="3600" b="1" i="1" dirty="0" smtClean="0">
                <a:solidFill>
                  <a:srgbClr val="FF0000"/>
                </a:solidFill>
              </a:rPr>
              <a:t>famille</a:t>
            </a:r>
          </a:p>
          <a:p>
            <a:r>
              <a:rPr lang="fr-FR" sz="3600" b="1" i="1" dirty="0" smtClean="0"/>
              <a:t>Travail…</a:t>
            </a:r>
            <a:endParaRPr lang="en-US" sz="3600" i="1" dirty="0" smtClean="0"/>
          </a:p>
          <a:p>
            <a:endParaRPr lang="en-US" i="1" dirty="0" smtClean="0"/>
          </a:p>
          <a:p>
            <a:endParaRPr lang="en-US" i="1" dirty="0" smtClean="0"/>
          </a:p>
          <a:p>
            <a:endParaRPr lang="en-US" i="1" dirty="0"/>
          </a:p>
          <a:p>
            <a:endParaRPr lang="en-US" i="1" dirty="0"/>
          </a:p>
          <a:p>
            <a:endParaRPr lang="en-US" i="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653136"/>
            <a:ext cx="16224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9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2409</TotalTime>
  <Words>818</Words>
  <Application>Microsoft Office PowerPoint</Application>
  <PresentationFormat>Affichage à l'écran (4:3)</PresentationFormat>
  <Paragraphs>154</Paragraphs>
  <Slides>23</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Arial Rounded MT Bold</vt:lpstr>
      <vt:lpstr>Calibri</vt:lpstr>
      <vt:lpstr>Thème Office</vt:lpstr>
      <vt:lpstr>Prévenir l’épuisement professionnel </vt:lpstr>
      <vt:lpstr> L’épuisement professionnel :un phénomène croissant   </vt:lpstr>
      <vt:lpstr> Une problématique à comprendre </vt:lpstr>
      <vt:lpstr> Définir l’épuisement professionnel </vt:lpstr>
      <vt:lpstr> Une définition clinique </vt:lpstr>
      <vt:lpstr> Éléments déclencheurs </vt:lpstr>
      <vt:lpstr>Le danger de tomber dans le cercle vicieux de l’épuisement </vt:lpstr>
      <vt:lpstr> Quelques conséquences de l’épuisement professionnel  </vt:lpstr>
      <vt:lpstr> Les impacts sur la vie personnelle  </vt:lpstr>
      <vt:lpstr>Notre milieu de travail et son portrait de santé</vt:lpstr>
      <vt:lpstr>Conséquence d’une organisation du travail malade </vt:lpstr>
      <vt:lpstr>Conséquence d’une organisation du travail malade (suite)</vt:lpstr>
      <vt:lpstr> Manifestations de l’épuisement professionnel: Quelques indicateurs psychologique  </vt:lpstr>
      <vt:lpstr> Manifestations de l’épuisement professionnel: Quelques indicateurs comportementaux  </vt:lpstr>
      <vt:lpstr>Solutions syndicales?</vt:lpstr>
      <vt:lpstr>Agir en prévention</vt:lpstr>
      <vt:lpstr>Prévention tertiaire</vt:lpstr>
      <vt:lpstr>Prévention secondaire</vt:lpstr>
      <vt:lpstr>Prévention primaire</vt:lpstr>
      <vt:lpstr>Agir en prévention: le rôle des syndicats</vt:lpstr>
      <vt:lpstr>Quelques actions à privilégier</vt:lpstr>
      <vt:lpstr>Conclusion</vt:lpstr>
      <vt:lpstr>Présentation PowerPoint</vt:lpstr>
    </vt:vector>
  </TitlesOfParts>
  <Company>Bombardier Aerospace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Consommation problématique , Dépendances et le monde du travail</dc:title>
  <dc:creator>JEAN GROLEAU</dc:creator>
  <cp:lastModifiedBy>Lyne Beaumont</cp:lastModifiedBy>
  <cp:revision>132</cp:revision>
  <cp:lastPrinted>2014-08-27T19:10:11Z</cp:lastPrinted>
  <dcterms:created xsi:type="dcterms:W3CDTF">2012-05-30T17:30:00Z</dcterms:created>
  <dcterms:modified xsi:type="dcterms:W3CDTF">2017-09-13T13:53:55Z</dcterms:modified>
</cp:coreProperties>
</file>