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38B45-4EE2-4A8D-BF2B-FA1686390565}" type="datetimeFigureOut">
              <a:rPr lang="fr-CA" smtClean="0"/>
              <a:t>2017-09-06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B18AD-EAEB-4037-B5F0-7003042FDD4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588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2CAB9-F69F-4D1F-9E18-9704CB000F98}" type="datetimeFigureOut">
              <a:rPr lang="fr-CA" smtClean="0"/>
              <a:t>2017-09-06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62CD4-A759-4B3E-9CD0-6415E99C0C9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199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15211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9483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0742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7026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8216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1586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5285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9080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587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73736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426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8990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9130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7119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3416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795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134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9193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2CD4-A759-4B3E-9CD0-6415E99C0C97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435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09822" y="2264897"/>
            <a:ext cx="8064181" cy="1096621"/>
          </a:xfrm>
        </p:spPr>
        <p:txBody>
          <a:bodyPr/>
          <a:lstStyle/>
          <a:p>
            <a:r>
              <a:rPr lang="fr-CA" dirty="0" smtClean="0"/>
              <a:t>Réclamation à la CNESST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b="1" dirty="0" smtClean="0"/>
              <a:t>Jovanka Ivic – Agente SST, AFPC-Québec</a:t>
            </a:r>
          </a:p>
          <a:p>
            <a:r>
              <a:rPr lang="fr-CA" b="1" dirty="0" smtClean="0"/>
              <a:t>Conférence régionale SST</a:t>
            </a:r>
          </a:p>
          <a:p>
            <a:r>
              <a:rPr lang="fr-CA" b="1" dirty="0" smtClean="0"/>
              <a:t>8 au 10 septembre 2017</a:t>
            </a:r>
            <a:endParaRPr lang="en-US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4772" y="4221438"/>
            <a:ext cx="17907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46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Quelques notions essentielles à retenir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Loi sur l’indemnisation des agents de l’État (LIAÉ) vs LATMP</a:t>
            </a:r>
          </a:p>
          <a:p>
            <a:r>
              <a:rPr lang="fr-CA" dirty="0" smtClean="0"/>
              <a:t>Régime sans égard à la faute – art 25 et 26</a:t>
            </a:r>
          </a:p>
          <a:p>
            <a:r>
              <a:rPr lang="fr-CA" dirty="0" smtClean="0"/>
              <a:t>Les employeurs sont protégés des poursuites civiles – art 438 et 439</a:t>
            </a:r>
          </a:p>
          <a:p>
            <a:endParaRPr lang="fr-CA" dirty="0" smtClean="0"/>
          </a:p>
          <a:p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199" y="386673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4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L’indemnité de remplacement du revenu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droit à l’indemnité – art 44</a:t>
            </a:r>
          </a:p>
          <a:p>
            <a:r>
              <a:rPr lang="fr-CA" dirty="0" smtClean="0"/>
              <a:t>Le montant de l’indemnité – art 45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	90 % du revenu net</a:t>
            </a:r>
            <a:endParaRPr lang="en-US" dirty="0" smtClean="0"/>
          </a:p>
          <a:p>
            <a:pPr marL="285750" lvl="1"/>
            <a:r>
              <a:rPr lang="fr-CA" sz="1800" dirty="0" smtClean="0"/>
              <a:t>Calcul du revenu net – art 63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fr-CA" dirty="0" smtClean="0"/>
              <a:t>Revenu net = revenu brut d’emploi – impôt sur le revenu – cotisation ouvrière – cotisations RRQ – cotisations RQAP</a:t>
            </a:r>
          </a:p>
          <a:p>
            <a:pPr marL="285750" lvl="2" indent="-285750"/>
            <a:r>
              <a:rPr lang="fr-CA" sz="1800" dirty="0" smtClean="0"/>
              <a:t>Calcul du revenu brut – art 67</a:t>
            </a:r>
          </a:p>
          <a:p>
            <a:pPr marL="628650" lvl="3" indent="-171450">
              <a:buFont typeface="Arial" panose="020B0604020202020204" pitchFamily="34" charset="0"/>
              <a:buChar char="•"/>
            </a:pPr>
            <a:r>
              <a:rPr lang="fr-CA" sz="1400" dirty="0" smtClean="0"/>
              <a:t>Revenu brut = Revenu brut au contrat + bonis + pourboires + commissions + majorations pour heures supplémentaire + vacances si non incluses dans le salaire + rémunérations participatoires + valeur en espèces de l’utilisation d’une automobile ou d’un logement fourni par l’employeur s’il les perd en raison de sa lésion professionnelle</a:t>
            </a:r>
          </a:p>
          <a:p>
            <a:pPr marL="0" lvl="2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520" y="1504743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8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L’indemnité de remplacement du </a:t>
            </a:r>
            <a:r>
              <a:rPr lang="fr-CA" dirty="0" smtClean="0"/>
              <a:t>revenu (suite)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Minimum de l’indemnité – art 65 = 23 463 $ pour 2017</a:t>
            </a:r>
          </a:p>
          <a:p>
            <a:r>
              <a:rPr lang="fr-CA" dirty="0" smtClean="0"/>
              <a:t>Maximum assurable – art 66 = 72 500 $ pour 2017</a:t>
            </a:r>
          </a:p>
          <a:p>
            <a:r>
              <a:rPr lang="fr-CA" dirty="0" smtClean="0"/>
              <a:t>Revalorisation annuelle - art 117  = 1,4 %</a:t>
            </a:r>
          </a:p>
          <a:p>
            <a:r>
              <a:rPr lang="fr-CA" dirty="0" smtClean="0"/>
              <a:t>Copie du formulaire avis de l’employeur </a:t>
            </a:r>
            <a:r>
              <a:rPr lang="fr-CA" dirty="0" smtClean="0">
                <a:solidFill>
                  <a:schemeClr val="tx1"/>
                </a:solidFill>
              </a:rPr>
              <a:t>– art 269 (voir document en annexe) 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Le paiement des 14 premiers jours (provincial) – art 60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557" y="4509012"/>
            <a:ext cx="1951382" cy="195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paiement de l’IRR au fédéral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344"/>
            <a:ext cx="8596668" cy="3880773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CA" dirty="0" smtClean="0"/>
              <a:t>Les 14 premiers jours suivant le début de l’incapacité</a:t>
            </a:r>
          </a:p>
          <a:p>
            <a:pPr lvl="1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CA" dirty="0" smtClean="0"/>
              <a:t>Pour l’instant, les membres victimes d’une lésion professionnelle doivent prendre leurs congés de maladie</a:t>
            </a:r>
          </a:p>
          <a:p>
            <a:pPr marL="285750" lvl="1">
              <a:spcAft>
                <a:spcPts val="1000"/>
              </a:spcAft>
            </a:pPr>
            <a:r>
              <a:rPr lang="fr-CA" dirty="0" smtClean="0"/>
              <a:t> </a:t>
            </a:r>
            <a:r>
              <a:rPr lang="fr-CA" sz="1800" dirty="0" smtClean="0"/>
              <a:t>Les congés payés pour accident de travail dans vos conventions collectives</a:t>
            </a:r>
          </a:p>
          <a:p>
            <a:pPr marL="346075" lvl="1" indent="-346075">
              <a:spcAft>
                <a:spcPts val="1000"/>
              </a:spcAft>
            </a:pPr>
            <a:r>
              <a:rPr lang="fr-CA" sz="1800" dirty="0" smtClean="0"/>
              <a:t>Directive : Congé pour accident de travail / 130 jours</a:t>
            </a:r>
            <a:endParaRPr lang="en-US" sz="1800" dirty="0"/>
          </a:p>
        </p:txBody>
      </p:sp>
      <p:grpSp>
        <p:nvGrpSpPr>
          <p:cNvPr id="6" name="Groupe 5"/>
          <p:cNvGrpSpPr/>
          <p:nvPr/>
        </p:nvGrpSpPr>
        <p:grpSpPr>
          <a:xfrm>
            <a:off x="6092875" y="4733623"/>
            <a:ext cx="1699403" cy="1814635"/>
            <a:chOff x="5824519" y="4833014"/>
            <a:chExt cx="1699403" cy="181463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24519" y="4833014"/>
              <a:ext cx="1600407" cy="181463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7156174" y="5118652"/>
              <a:ext cx="367748" cy="12257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097038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fin du paiement de l’indemnité de remplacement de revenu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Art 57 :</a:t>
            </a:r>
          </a:p>
          <a:p>
            <a:pPr lvl="1"/>
            <a:r>
              <a:rPr lang="fr-CA" dirty="0" smtClean="0"/>
              <a:t>Le droit à l’indemnité de remplacement de revenu s’éteint au premier des événements suivants :</a:t>
            </a:r>
          </a:p>
          <a:p>
            <a:pPr marL="1257300" lvl="2" indent="-342900">
              <a:buFont typeface="+mj-lt"/>
              <a:buAutoNum type="arabicPeriod"/>
            </a:pPr>
            <a:r>
              <a:rPr lang="fr-CA" dirty="0" smtClean="0"/>
              <a:t>Lorsque le travailleur redevient capable d’exercer son emploi sous réserve de l’article 48</a:t>
            </a:r>
          </a:p>
          <a:p>
            <a:pPr marL="1257300" lvl="2" indent="-342900">
              <a:buFont typeface="+mj-lt"/>
              <a:buAutoNum type="arabicPeriod"/>
            </a:pPr>
            <a:r>
              <a:rPr lang="fr-CA" dirty="0" smtClean="0"/>
              <a:t>Au décès du travailleur</a:t>
            </a:r>
          </a:p>
          <a:p>
            <a:pPr marL="1257300" lvl="2" indent="-342900">
              <a:buFont typeface="+mj-lt"/>
              <a:buAutoNum type="arabicPeriod"/>
            </a:pPr>
            <a:r>
              <a:rPr lang="fr-CA" dirty="0" smtClean="0"/>
              <a:t>Au soixante-huitième anniversaire de naissance du travailleur ou, si celui-ci est victime d’une lésion professionnelle alors qu’il est âgé d’au moins 64 ans, quatre ans après la date du début de son incapacité d’exercer son emploi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545" y="4784696"/>
            <a:ext cx="1484246" cy="178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6214" y="5265587"/>
            <a:ext cx="1438908" cy="143890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Obligations du travailleur concernant l’IRR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fr-CA" dirty="0" smtClean="0"/>
              <a:t>Information à l’employeur – art 274 :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dirty="0" smtClean="0"/>
              <a:t>Informer sans délai l’employeur lorsque le médecin nous a renseignés sur notre date de consolidation et la présence ou non de limitations fonctionnelles</a:t>
            </a:r>
          </a:p>
          <a:p>
            <a:pPr marL="285750" lvl="1">
              <a:spcAft>
                <a:spcPts val="1200"/>
              </a:spcAft>
            </a:pPr>
            <a:r>
              <a:rPr lang="fr-CA" sz="1800" dirty="0" smtClean="0"/>
              <a:t>Information à la Commission – art 276 :</a:t>
            </a:r>
          </a:p>
          <a:p>
            <a:pPr marL="742950" lvl="2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1600" dirty="0" smtClean="0"/>
              <a:t>Le travailleur doit informer sans délai la </a:t>
            </a:r>
            <a:r>
              <a:rPr lang="fr-CA" sz="1600" dirty="0"/>
              <a:t>C</a:t>
            </a:r>
            <a:r>
              <a:rPr lang="fr-CA" sz="1600" dirty="0" smtClean="0"/>
              <a:t>ommission du fait qu’il a réintégré son emploi ou un emploi équivalent</a:t>
            </a:r>
          </a:p>
          <a:p>
            <a:pPr marL="285750" lvl="2" indent="-285750">
              <a:spcAft>
                <a:spcPts val="1200"/>
              </a:spcAft>
            </a:pPr>
            <a:r>
              <a:rPr lang="fr-CA" sz="1800" dirty="0" smtClean="0"/>
              <a:t>Les articles 133 et 430 prévoient le recouvrement des sommes perçues en trop et reçues sans droit</a:t>
            </a:r>
            <a:endParaRPr lang="fr-CA" sz="1800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49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Autres indemnités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Indemnité pour dommages corporels – art 83</a:t>
            </a:r>
          </a:p>
          <a:p>
            <a:r>
              <a:rPr lang="fr-CA" dirty="0" smtClean="0"/>
              <a:t>Indemnité de décès – art 92 à 111</a:t>
            </a:r>
          </a:p>
          <a:p>
            <a:r>
              <a:rPr lang="fr-CA" dirty="0" smtClean="0"/>
              <a:t>Vêtements endommagés – art 112-116</a:t>
            </a:r>
          </a:p>
          <a:p>
            <a:r>
              <a:rPr lang="fr-CA" dirty="0" smtClean="0"/>
              <a:t>Frais de déplacement</a:t>
            </a: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607" y="2905587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75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325" y="223370"/>
            <a:ext cx="1208347" cy="170703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Procédure d’évaluation médicale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742173"/>
            <a:ext cx="8347396" cy="4299190"/>
          </a:xfrm>
        </p:spPr>
        <p:txBody>
          <a:bodyPr>
            <a:normAutofit fontScale="92500"/>
          </a:bodyPr>
          <a:lstStyle/>
          <a:p>
            <a:r>
              <a:rPr lang="fr-CA" dirty="0" smtClean="0"/>
              <a:t>La CNESST peut exiger un examen ou un rapport de précision dans le but de contester le médecin du travailleur – art 202 et 204</a:t>
            </a:r>
          </a:p>
          <a:p>
            <a:pPr>
              <a:spcAft>
                <a:spcPts val="1000"/>
              </a:spcAft>
            </a:pPr>
            <a:r>
              <a:rPr lang="fr-CA" dirty="0" smtClean="0"/>
              <a:t>Le (ou les) employeurs pour qui le travailleur ou la travailleuse a déjà travaillé peut contester et peut demander un examen – art 209-212 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dirty="0" smtClean="0"/>
              <a:t>L’employeur doit en donner les raisons – art 210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dirty="0" smtClean="0"/>
              <a:t>Obligation de s’y soumettre – art 211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dirty="0" smtClean="0"/>
              <a:t>L’employeur doit remettre au travailleur une copie des rapports – art 215</a:t>
            </a:r>
          </a:p>
          <a:p>
            <a:r>
              <a:rPr lang="fr-CA" dirty="0" smtClean="0"/>
              <a:t>Délai de 30 jours au médecin qui a charge pour faire le rapport complémentaire – art 205-206 et 212.1. Le travailleur doit être informé du contenu de ce rapport</a:t>
            </a:r>
          </a:p>
          <a:p>
            <a:r>
              <a:rPr lang="fr-CA" dirty="0" smtClean="0"/>
              <a:t>Si les conclusions du médecin choisi par l’employeur diffèrent de celles du médecin traitant, la CNESST </a:t>
            </a:r>
            <a:r>
              <a:rPr lang="fr-CA" u="sng" dirty="0" smtClean="0"/>
              <a:t>doit</a:t>
            </a:r>
            <a:r>
              <a:rPr lang="fr-CA" dirty="0" smtClean="0"/>
              <a:t> soumettre ces rapports au BEM – art 212.1</a:t>
            </a:r>
          </a:p>
          <a:p>
            <a:r>
              <a:rPr lang="fr-CA" dirty="0" smtClean="0"/>
              <a:t>Si les conclusions du médecin choisi par la CNESST diffèrent de celles du médecin traitant, la CNESST </a:t>
            </a:r>
            <a:r>
              <a:rPr lang="fr-CA" u="sng" dirty="0" smtClean="0"/>
              <a:t>peut</a:t>
            </a:r>
            <a:r>
              <a:rPr lang="fr-CA" dirty="0" smtClean="0"/>
              <a:t> soumettre ces rapports au BEM – art 205.1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91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droit au retour au travail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Notion de consolidation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La guérison ou la stabilisation d’une lésion professionnelle à la suite de laquelle aucune amélioration de l’état de santé du travailleur victime de cette lésion n’est prévisible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CA" dirty="0"/>
          </a:p>
          <a:p>
            <a:pPr marL="285750" lvl="1"/>
            <a:r>
              <a:rPr lang="fr-CA" sz="1800" dirty="0" smtClean="0"/>
              <a:t>Durée du droit de retour au travail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fr-CA" sz="1600" dirty="0" smtClean="0"/>
              <a:t>Provincial : 20 travailleurs ou moins : 1 an  / plus de 20 travailleurs : 2 ans – art 236 à 240</a:t>
            </a:r>
          </a:p>
          <a:p>
            <a:pPr marL="2114550" lvl="5" indent="-285750">
              <a:buFont typeface="Arial" panose="020B0604020202020204" pitchFamily="34" charset="0"/>
              <a:buChar char="•"/>
            </a:pPr>
            <a:r>
              <a:rPr lang="fr-CA" sz="1400" dirty="0" smtClean="0"/>
              <a:t>Si contrat à durée déterminée, le droit s’éteint à la fin du contrat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fr-CA" sz="1600" dirty="0" smtClean="0"/>
              <a:t>Fédéral : 2 ans - Directive sur les congés et les modalités de travail spéciales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2" indent="-285750"/>
            <a:r>
              <a:rPr lang="fr-CA" sz="1800" dirty="0" smtClean="0"/>
              <a:t>L’emploi convenable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653" y="5294244"/>
            <a:ext cx="1563756" cy="156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12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Questions?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4194313"/>
            <a:ext cx="8596668" cy="1847049"/>
          </a:xfrm>
        </p:spPr>
        <p:txBody>
          <a:bodyPr/>
          <a:lstStyle/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sz="3200" b="1" dirty="0" smtClean="0"/>
              <a:t>Merci de votre attention!</a:t>
            </a:r>
            <a:endParaRPr lang="en-US" sz="32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311" y="1930400"/>
            <a:ext cx="2796212" cy="279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4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Notre rôle en réparation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faut notamment :</a:t>
            </a:r>
          </a:p>
          <a:p>
            <a:pPr lvl="1"/>
            <a:r>
              <a:rPr lang="fr-CA" dirty="0" smtClean="0"/>
              <a:t>Les défendre, les aider à recevoir les indemnités auxquelles ils ont droit</a:t>
            </a:r>
          </a:p>
          <a:p>
            <a:pPr lvl="1"/>
            <a:r>
              <a:rPr lang="fr-CA" dirty="0" smtClean="0"/>
              <a:t>Les accompagner et s’assurer que les papiers de la CNESST soient bien remplis</a:t>
            </a:r>
          </a:p>
          <a:p>
            <a:pPr lvl="1"/>
            <a:r>
              <a:rPr lang="fr-CA" dirty="0" smtClean="0"/>
              <a:t>Aussitôt que la lésion professionnelle est consolidée, les aider à reprendre leur emploi</a:t>
            </a:r>
          </a:p>
          <a:p>
            <a:pPr lvl="1"/>
            <a:r>
              <a:rPr lang="fr-CA" dirty="0" smtClean="0"/>
              <a:t>À la suite de l’enquête d’accident, demander à l’employeur de corriger les causes immédiatement</a:t>
            </a:r>
          </a:p>
          <a:p>
            <a:pPr lvl="1"/>
            <a:r>
              <a:rPr lang="fr-CA" dirty="0" smtClean="0"/>
              <a:t>S’assurer que le lien se fasse avec la structure syndicale concernant les droits des personnes victimes d’une lésion professionnelle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738" y="4966724"/>
            <a:ext cx="1702906" cy="169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Lexique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CNESST 	Commission des normes, de l’équité et de la santé et sécurité du 				travail</a:t>
            </a:r>
          </a:p>
          <a:p>
            <a:r>
              <a:rPr lang="fr-CA" dirty="0" smtClean="0"/>
              <a:t>LATMP	Loi sur les accidents du travail et les maladies professionnelles</a:t>
            </a:r>
          </a:p>
          <a:p>
            <a:r>
              <a:rPr lang="fr-CA" dirty="0" smtClean="0"/>
              <a:t>IRR		Indemnité de remplacement de revenu</a:t>
            </a:r>
          </a:p>
          <a:p>
            <a:r>
              <a:rPr lang="fr-CA" dirty="0" smtClean="0"/>
              <a:t>TAT		Tribunal administratif du travail</a:t>
            </a:r>
          </a:p>
          <a:p>
            <a:r>
              <a:rPr lang="fr-CA" dirty="0" smtClean="0"/>
              <a:t>DAP		Déficit anatomo physiologique</a:t>
            </a:r>
          </a:p>
          <a:p>
            <a:r>
              <a:rPr lang="fr-CA" dirty="0" smtClean="0"/>
              <a:t>APIPP	Atteinte permanente à l’intégrité physique et psychique</a:t>
            </a:r>
          </a:p>
          <a:p>
            <a:r>
              <a:rPr lang="fr-CA" dirty="0" smtClean="0"/>
              <a:t>RRA		Rechute, récidive, aggravation</a:t>
            </a:r>
          </a:p>
          <a:p>
            <a:r>
              <a:rPr lang="fr-CA" dirty="0" smtClean="0"/>
              <a:t>BEM		Bureau d’évaluation médicale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3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Lexique (suite)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ADR		Avis de l’employeur et demande de remboursement</a:t>
            </a:r>
          </a:p>
          <a:p>
            <a:r>
              <a:rPr lang="fr-CA" dirty="0" smtClean="0"/>
              <a:t>RT		Réclamation du travailleur</a:t>
            </a:r>
            <a:endParaRPr lang="en-US" dirty="0" smtClean="0"/>
          </a:p>
          <a:p>
            <a:r>
              <a:rPr lang="fr-CA" dirty="0" smtClean="0"/>
              <a:t>REM		Rapport d’évaluation médicale</a:t>
            </a:r>
          </a:p>
          <a:p>
            <a:r>
              <a:rPr lang="fr-CA" dirty="0" smtClean="0"/>
              <a:t>PIR		Programme individualisé de réadaptation</a:t>
            </a:r>
          </a:p>
          <a:p>
            <a:r>
              <a:rPr lang="fr-CA" dirty="0" smtClean="0"/>
              <a:t>DPJV		Douleur et perte de jouissance de la vie</a:t>
            </a:r>
          </a:p>
          <a:p>
            <a:r>
              <a:rPr lang="fr-CA" dirty="0" smtClean="0"/>
              <a:t>PE		Préjudice esthétique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904" y="4368191"/>
            <a:ext cx="1538288" cy="179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2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305" y="2639362"/>
            <a:ext cx="1757286" cy="175728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procédure de réclamation et l’avis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L’avis à l’employeur – art. 265</a:t>
            </a:r>
          </a:p>
          <a:p>
            <a:pPr lvl="1">
              <a:buFontTx/>
              <a:buChar char="-"/>
            </a:pPr>
            <a:r>
              <a:rPr lang="fr-CA" dirty="0" smtClean="0"/>
              <a:t>Doit aviser le supérieur immédiat avant de quitter ou dès que possible</a:t>
            </a:r>
          </a:p>
          <a:p>
            <a:pPr marL="285750" lvl="1"/>
            <a:r>
              <a:rPr lang="fr-CA" sz="1800" dirty="0" smtClean="0"/>
              <a:t>Contenu de l’avis – art. 266</a:t>
            </a:r>
          </a:p>
          <a:p>
            <a:pPr marL="742950" lvl="2" indent="-285750">
              <a:buFontTx/>
              <a:buChar char="-"/>
            </a:pPr>
            <a:r>
              <a:rPr lang="fr-CA" sz="1600" dirty="0" smtClean="0"/>
              <a:t>Doit identifier la travailleuse ou le travailleur et décrire brièvement les circonstances</a:t>
            </a:r>
          </a:p>
          <a:p>
            <a:pPr marL="285750" lvl="2" indent="-285750"/>
            <a:r>
              <a:rPr lang="fr-CA" sz="1800" dirty="0" smtClean="0"/>
              <a:t>L’attestation médicale – art. 199 </a:t>
            </a:r>
            <a:r>
              <a:rPr lang="fr-CA" sz="1600" dirty="0" smtClean="0">
                <a:solidFill>
                  <a:srgbClr val="FF0000"/>
                </a:solidFill>
              </a:rPr>
              <a:t>(voir document en annexe)</a:t>
            </a:r>
          </a:p>
          <a:p>
            <a:pPr marL="742950" lvl="2" indent="-285750">
              <a:buFontTx/>
              <a:buChar char="-"/>
            </a:pPr>
            <a:r>
              <a:rPr lang="fr-CA" sz="1600" dirty="0" smtClean="0"/>
              <a:t>Le médecin qui le premier prend charge du travailleur remet une attestation comportant le diagnostic en indiquant aussi la période prévisible de consolidation</a:t>
            </a:r>
          </a:p>
          <a:p>
            <a:pPr marL="742950" lvl="2" indent="-285750">
              <a:buFontTx/>
              <a:buChar char="-"/>
            </a:pPr>
            <a:r>
              <a:rPr lang="fr-CA" sz="1600" dirty="0"/>
              <a:t>P</a:t>
            </a:r>
            <a:r>
              <a:rPr lang="fr-CA" sz="1600" dirty="0" smtClean="0"/>
              <a:t>rofessionnel de la santé de son choix - art. 192-193</a:t>
            </a:r>
          </a:p>
        </p:txBody>
      </p:sp>
    </p:spTree>
    <p:extLst>
      <p:ext uri="{BB962C8B-B14F-4D97-AF65-F5344CB8AC3E}">
        <p14:creationId xmlns:p14="http://schemas.microsoft.com/office/powerpoint/2010/main" val="239665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970" y="4846982"/>
            <a:ext cx="1005578" cy="8322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procédure de réclamation et l’avis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108857" cy="3880773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Produire la réclamation du travailleur </a:t>
            </a:r>
            <a:r>
              <a:rPr lang="fr-CA" sz="1600" dirty="0" smtClean="0">
                <a:solidFill>
                  <a:schemeClr val="tx1"/>
                </a:solidFill>
              </a:rPr>
              <a:t>(voir document en annexe)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u="sng" dirty="0" smtClean="0"/>
              <a:t>Accident de travail</a:t>
            </a:r>
          </a:p>
          <a:p>
            <a:pPr lvl="1">
              <a:buFontTx/>
              <a:buChar char="-"/>
            </a:pPr>
            <a:r>
              <a:rPr lang="fr-CA" dirty="0" smtClean="0"/>
              <a:t>Faire le lien avec le travail</a:t>
            </a:r>
          </a:p>
          <a:p>
            <a:pPr lvl="1">
              <a:buFontTx/>
              <a:buChar char="-"/>
            </a:pPr>
            <a:r>
              <a:rPr lang="fr-CA" dirty="0" smtClean="0"/>
              <a:t>Déclarer un fait accidentel</a:t>
            </a:r>
          </a:p>
          <a:p>
            <a:pPr lvl="1">
              <a:buFontTx/>
              <a:buChar char="-"/>
            </a:pPr>
            <a:r>
              <a:rPr lang="fr-CA" dirty="0" smtClean="0"/>
              <a:t>Décrire la lésion professionnelle</a:t>
            </a:r>
          </a:p>
          <a:p>
            <a:pPr marL="0" lvl="1" indent="0">
              <a:buNone/>
            </a:pPr>
            <a:r>
              <a:rPr lang="fr-CA" sz="1800" u="sng" dirty="0" smtClean="0"/>
              <a:t>Maladie professionnelle</a:t>
            </a:r>
            <a:endParaRPr lang="en-US" sz="1800" u="sng" dirty="0" smtClean="0"/>
          </a:p>
          <a:p>
            <a:pPr lvl="1">
              <a:buFontTx/>
              <a:buChar char="-"/>
            </a:pPr>
            <a:r>
              <a:rPr lang="fr-CA" dirty="0" smtClean="0"/>
              <a:t>Faire </a:t>
            </a:r>
            <a:r>
              <a:rPr lang="fr-CA" dirty="0"/>
              <a:t>le lien avec le travail</a:t>
            </a:r>
          </a:p>
          <a:p>
            <a:pPr lvl="1">
              <a:buFontTx/>
              <a:buChar char="-"/>
            </a:pPr>
            <a:r>
              <a:rPr lang="fr-CA" dirty="0" smtClean="0"/>
              <a:t>Le fait d’avoir été exposé ou soumis à un ou plusieurs agents dangereux constitue un risque pour la santé</a:t>
            </a:r>
            <a:endParaRPr lang="fr-CA" dirty="0"/>
          </a:p>
          <a:p>
            <a:pPr lvl="1">
              <a:buFontTx/>
              <a:buChar char="-"/>
            </a:pPr>
            <a:r>
              <a:rPr lang="fr-CA" dirty="0" smtClean="0"/>
              <a:t>Le nom de la maladie, l’organe atteint ou la partie du corps touchée</a:t>
            </a:r>
            <a:endParaRPr lang="fr-CA" dirty="0"/>
          </a:p>
          <a:p>
            <a:pPr marL="0" lvl="1" indent="0">
              <a:buNone/>
            </a:pPr>
            <a:endParaRPr lang="fr-CA" sz="1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496339" y="4542183"/>
            <a:ext cx="1252331" cy="178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5668" y="281305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5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Délais de production d’une réclamation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Art-270-272</a:t>
            </a:r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r>
              <a:rPr lang="fr-CA" sz="1800" u="sng" dirty="0" smtClean="0"/>
              <a:t>Accident de travail</a:t>
            </a:r>
          </a:p>
          <a:p>
            <a:pPr lvl="1">
              <a:buFontTx/>
              <a:buChar char="-"/>
            </a:pPr>
            <a:r>
              <a:rPr lang="fr-CA" sz="1800" dirty="0" smtClean="0"/>
              <a:t>6 mois de la lésion</a:t>
            </a:r>
            <a:endParaRPr lang="fr-CA" sz="1800" dirty="0"/>
          </a:p>
          <a:p>
            <a:pPr marL="457200" lvl="1" indent="0">
              <a:buNone/>
            </a:pPr>
            <a:r>
              <a:rPr lang="fr-CA" sz="1800" u="sng" dirty="0" smtClean="0"/>
              <a:t>Maladie professionnelle</a:t>
            </a:r>
          </a:p>
          <a:p>
            <a:pPr lvl="1">
              <a:buFontTx/>
              <a:buChar char="-"/>
            </a:pPr>
            <a:r>
              <a:rPr lang="fr-CA" sz="1800" dirty="0" smtClean="0"/>
              <a:t>6 mois de la date où il est porté à la connaissance du travailleur qu’il est atteint d’une maladie professionnelle</a:t>
            </a:r>
            <a:endParaRPr lang="fr-CA" sz="1800" dirty="0"/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481" y="1474472"/>
            <a:ext cx="2566989" cy="233759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749599" y="2006700"/>
            <a:ext cx="873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/>
              <a:t>Délais</a:t>
            </a:r>
            <a:endParaRPr lang="fr-CA" sz="14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436472">
            <a:off x="7652296" y="2160588"/>
            <a:ext cx="896190" cy="3840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73461">
            <a:off x="7660758" y="1737715"/>
            <a:ext cx="842347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55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Exemples de lettres de la CNESST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1"/>
                </a:solidFill>
              </a:rPr>
              <a:t>Voir documents en annexe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168" y="2325756"/>
            <a:ext cx="2993716" cy="29817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7011" y="2654800"/>
            <a:ext cx="1249788" cy="17679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0132" y="2439371"/>
            <a:ext cx="1249788" cy="17679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9920" y="3449931"/>
            <a:ext cx="1249788" cy="17679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7011" y="5226477"/>
            <a:ext cx="1249788" cy="1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51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Demande de révision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Remplir et renvoyer le formulaire de demande de révision de l’AFPC </a:t>
            </a:r>
            <a:r>
              <a:rPr lang="fr-CA" dirty="0" smtClean="0">
                <a:solidFill>
                  <a:schemeClr val="tx1"/>
                </a:solidFill>
              </a:rPr>
              <a:t>(voir document en annexe)</a:t>
            </a:r>
          </a:p>
          <a:p>
            <a:r>
              <a:rPr lang="fr-CA" dirty="0" smtClean="0"/>
              <a:t>Délai : 30 jours civils</a:t>
            </a:r>
          </a:p>
          <a:p>
            <a:r>
              <a:rPr lang="fr-CA" dirty="0" smtClean="0"/>
              <a:t>Informer le représentant SST de la section locale</a:t>
            </a:r>
          </a:p>
          <a:p>
            <a:r>
              <a:rPr lang="fr-CA" dirty="0" smtClean="0"/>
              <a:t>Contacter l’agent SST de l’AFPC</a:t>
            </a:r>
          </a:p>
          <a:p>
            <a:endParaRPr lang="fr-CA" dirty="0" smtClean="0"/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877" y="2507402"/>
            <a:ext cx="1686913" cy="168691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3768" y="3802899"/>
            <a:ext cx="1360016" cy="181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97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7451</TotalTime>
  <Words>1010</Words>
  <Application>Microsoft Office PowerPoint</Application>
  <PresentationFormat>Grand écran</PresentationFormat>
  <Paragraphs>143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Facette</vt:lpstr>
      <vt:lpstr>Réclamation à la CNESST</vt:lpstr>
      <vt:lpstr>Notre rôle en réparation</vt:lpstr>
      <vt:lpstr>Lexique</vt:lpstr>
      <vt:lpstr>Lexique (suite)</vt:lpstr>
      <vt:lpstr>La procédure de réclamation et l’avis</vt:lpstr>
      <vt:lpstr>La procédure de réclamation et l’avis</vt:lpstr>
      <vt:lpstr>Délais de production d’une réclamation</vt:lpstr>
      <vt:lpstr>Exemples de lettres de la CNESST</vt:lpstr>
      <vt:lpstr>Demande de révision</vt:lpstr>
      <vt:lpstr>Quelques notions essentielles à retenir</vt:lpstr>
      <vt:lpstr>L’indemnité de remplacement du revenu</vt:lpstr>
      <vt:lpstr>L’indemnité de remplacement du revenu (suite)</vt:lpstr>
      <vt:lpstr>Le paiement de l’IRR au fédéral</vt:lpstr>
      <vt:lpstr>La fin du paiement de l’indemnité de remplacement de revenu</vt:lpstr>
      <vt:lpstr>Obligations du travailleur concernant l’IRR</vt:lpstr>
      <vt:lpstr>Autres indemnités</vt:lpstr>
      <vt:lpstr>Procédure d’évaluation médicale</vt:lpstr>
      <vt:lpstr>Le droit au retour au travail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Réclamation à la CNESST</dc:title>
  <dc:creator>Jovanka Ivic</dc:creator>
  <cp:lastModifiedBy>Natalie Rainville</cp:lastModifiedBy>
  <cp:revision>77</cp:revision>
  <cp:lastPrinted>2017-07-21T15:09:39Z</cp:lastPrinted>
  <dcterms:created xsi:type="dcterms:W3CDTF">2017-07-10T11:43:17Z</dcterms:created>
  <dcterms:modified xsi:type="dcterms:W3CDTF">2017-09-06T19:37:59Z</dcterms:modified>
</cp:coreProperties>
</file>